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jpg" ContentType="image/jpeg"/>
  <Default Extension="rels" ContentType="application/vnd.openxmlformats-package.relationships+xml"/>
  <Default Extension="vml" ContentType="application/vnd.openxmlformats-officedocument.vmlDrawing"/>
  <Default Extension="wdp" ContentType="image/vnd.ms-photo"/>
  <Default Extension="docx" ContentType="application/vnd.openxmlformats-officedocument.wordprocessingml.document"/>
  <Default Extension="png" ContentType="image/png"/>
  <Default Extension="bin" ContentType="application/vnd.openxmlformats-officedocument.oleObjec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2" saveSubsetFonts="1" autoCompressPictures="0">
  <p:sldMasterIdLst>
    <p:sldMasterId id="2147483648" r:id="rId1"/>
  </p:sldMasterIdLst>
  <p:notesMasterIdLst>
    <p:notesMasterId r:id="rId50"/>
  </p:notesMasterIdLst>
  <p:handoutMasterIdLst>
    <p:handoutMasterId r:id="rId51"/>
  </p:handoutMasterIdLst>
  <p:sldIdLst>
    <p:sldId id="321" r:id="rId2"/>
    <p:sldId id="535" r:id="rId3"/>
    <p:sldId id="550" r:id="rId4"/>
    <p:sldId id="551" r:id="rId5"/>
    <p:sldId id="552" r:id="rId6"/>
    <p:sldId id="553" r:id="rId7"/>
    <p:sldId id="554" r:id="rId8"/>
    <p:sldId id="555" r:id="rId9"/>
    <p:sldId id="556" r:id="rId10"/>
    <p:sldId id="557" r:id="rId11"/>
    <p:sldId id="558" r:id="rId12"/>
    <p:sldId id="559" r:id="rId13"/>
    <p:sldId id="549" r:id="rId14"/>
    <p:sldId id="532" r:id="rId15"/>
    <p:sldId id="526" r:id="rId16"/>
    <p:sldId id="534" r:id="rId17"/>
    <p:sldId id="528" r:id="rId18"/>
    <p:sldId id="538" r:id="rId19"/>
    <p:sldId id="530" r:id="rId20"/>
    <p:sldId id="531" r:id="rId21"/>
    <p:sldId id="529" r:id="rId22"/>
    <p:sldId id="536" r:id="rId23"/>
    <p:sldId id="533" r:id="rId24"/>
    <p:sldId id="539" r:id="rId25"/>
    <p:sldId id="540" r:id="rId26"/>
    <p:sldId id="541" r:id="rId27"/>
    <p:sldId id="542" r:id="rId28"/>
    <p:sldId id="543" r:id="rId29"/>
    <p:sldId id="545" r:id="rId30"/>
    <p:sldId id="546" r:id="rId31"/>
    <p:sldId id="565" r:id="rId32"/>
    <p:sldId id="433" r:id="rId33"/>
    <p:sldId id="547" r:id="rId34"/>
    <p:sldId id="509" r:id="rId35"/>
    <p:sldId id="457" r:id="rId36"/>
    <p:sldId id="521" r:id="rId37"/>
    <p:sldId id="522" r:id="rId38"/>
    <p:sldId id="523" r:id="rId39"/>
    <p:sldId id="524" r:id="rId40"/>
    <p:sldId id="548" r:id="rId41"/>
    <p:sldId id="561" r:id="rId42"/>
    <p:sldId id="537" r:id="rId43"/>
    <p:sldId id="464" r:id="rId44"/>
    <p:sldId id="562" r:id="rId45"/>
    <p:sldId id="516" r:id="rId46"/>
    <p:sldId id="544" r:id="rId47"/>
    <p:sldId id="563" r:id="rId48"/>
    <p:sldId id="564" r:id="rId4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he Genome Analysis Centre" id="{363505CC-1BD1-4141-8EB1-6C4AFDFECA6F}">
          <p14:sldIdLst>
            <p14:sldId id="321"/>
            <p14:sldId id="535"/>
            <p14:sldId id="550"/>
            <p14:sldId id="551"/>
            <p14:sldId id="552"/>
            <p14:sldId id="553"/>
            <p14:sldId id="554"/>
            <p14:sldId id="555"/>
            <p14:sldId id="556"/>
            <p14:sldId id="557"/>
            <p14:sldId id="558"/>
            <p14:sldId id="559"/>
            <p14:sldId id="549"/>
            <p14:sldId id="532"/>
            <p14:sldId id="526"/>
            <p14:sldId id="534"/>
            <p14:sldId id="528"/>
            <p14:sldId id="538"/>
            <p14:sldId id="530"/>
            <p14:sldId id="531"/>
            <p14:sldId id="529"/>
            <p14:sldId id="536"/>
            <p14:sldId id="533"/>
            <p14:sldId id="539"/>
            <p14:sldId id="540"/>
            <p14:sldId id="541"/>
            <p14:sldId id="542"/>
            <p14:sldId id="543"/>
            <p14:sldId id="545"/>
            <p14:sldId id="546"/>
            <p14:sldId id="565"/>
            <p14:sldId id="433"/>
            <p14:sldId id="547"/>
            <p14:sldId id="509"/>
            <p14:sldId id="457"/>
            <p14:sldId id="521"/>
            <p14:sldId id="522"/>
            <p14:sldId id="523"/>
            <p14:sldId id="524"/>
            <p14:sldId id="548"/>
            <p14:sldId id="561"/>
            <p14:sldId id="537"/>
            <p14:sldId id="464"/>
            <p14:sldId id="562"/>
            <p14:sldId id="516"/>
            <p14:sldId id="544"/>
            <p14:sldId id="563"/>
            <p14:sldId id="56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iktor Jurkowski (TGAC)"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C652"/>
    <a:srgbClr val="FFFFFF"/>
    <a:srgbClr val="000080"/>
    <a:srgbClr val="3F80CD"/>
    <a:srgbClr val="003399"/>
    <a:srgbClr val="FF0033"/>
    <a:srgbClr val="0033CC"/>
    <a:srgbClr val="6699FF"/>
    <a:srgbClr val="0066FF"/>
    <a:srgbClr val="497CB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863" autoAdjust="0"/>
    <p:restoredTop sz="89831" autoAdjust="0"/>
  </p:normalViewPr>
  <p:slideViewPr>
    <p:cSldViewPr snapToGrid="0" snapToObjects="1">
      <p:cViewPr>
        <p:scale>
          <a:sx n="89" d="100"/>
          <a:sy n="89" d="100"/>
        </p:scale>
        <p:origin x="864" y="200"/>
      </p:cViewPr>
      <p:guideLst>
        <p:guide orient="horz" pos="2160"/>
        <p:guide pos="2880"/>
      </p:guideLst>
    </p:cSldViewPr>
  </p:slideViewPr>
  <p:outlineViewPr>
    <p:cViewPr>
      <p:scale>
        <a:sx n="33" d="100"/>
        <a:sy n="33" d="100"/>
      </p:scale>
      <p:origin x="0" y="1168"/>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notesMaster" Target="notesMasters/notesMaster1.xml"/><Relationship Id="rId51" Type="http://schemas.openxmlformats.org/officeDocument/2006/relationships/handoutMaster" Target="handoutMasters/handoutMaster1.xml"/><Relationship Id="rId52" Type="http://schemas.openxmlformats.org/officeDocument/2006/relationships/commentAuthors" Target="commentAuthors.xml"/><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7E9695-85A4-C64B-BD4F-E8F2CC1BF585}" type="doc">
      <dgm:prSet loTypeId="urn:microsoft.com/office/officeart/2005/8/layout/cycle1" loCatId="" qsTypeId="urn:microsoft.com/office/officeart/2005/8/quickstyle/simple4" qsCatId="simple" csTypeId="urn:microsoft.com/office/officeart/2005/8/colors/accent1_2" csCatId="accent1" phldr="1"/>
      <dgm:spPr/>
      <dgm:t>
        <a:bodyPr/>
        <a:lstStyle/>
        <a:p>
          <a:endParaRPr lang="en-US"/>
        </a:p>
      </dgm:t>
    </dgm:pt>
    <dgm:pt modelId="{15717B5D-A4FA-454C-88D0-94E36CF4B9D5}">
      <dgm:prSet phldrT="[Text]"/>
      <dgm:spPr/>
      <dgm:t>
        <a:bodyPr/>
        <a:lstStyle/>
        <a:p>
          <a:r>
            <a:rPr lang="en-US" dirty="0" smtClean="0"/>
            <a:t>Network processing and analysis</a:t>
          </a:r>
        </a:p>
      </dgm:t>
    </dgm:pt>
    <dgm:pt modelId="{F6FFA8DF-CE2F-914A-81F3-0FA985A7893E}" type="parTrans" cxnId="{B5672D42-7DB1-D343-868B-1BBDA04E5A52}">
      <dgm:prSet/>
      <dgm:spPr/>
      <dgm:t>
        <a:bodyPr/>
        <a:lstStyle/>
        <a:p>
          <a:endParaRPr lang="en-US"/>
        </a:p>
      </dgm:t>
    </dgm:pt>
    <dgm:pt modelId="{7E9DD6A2-B69E-F841-A495-F39708E08CA6}" type="sibTrans" cxnId="{B5672D42-7DB1-D343-868B-1BBDA04E5A52}">
      <dgm:prSet/>
      <dgm:spPr/>
      <dgm:t>
        <a:bodyPr/>
        <a:lstStyle/>
        <a:p>
          <a:endParaRPr lang="en-US"/>
        </a:p>
      </dgm:t>
    </dgm:pt>
    <dgm:pt modelId="{CEEAF565-F291-BD43-8F35-39554B107A41}">
      <dgm:prSet phldrT="[Text]"/>
      <dgm:spPr/>
      <dgm:t>
        <a:bodyPr/>
        <a:lstStyle/>
        <a:p>
          <a:r>
            <a:rPr lang="en-US" dirty="0" smtClean="0"/>
            <a:t>Network reconstruction</a:t>
          </a:r>
          <a:endParaRPr lang="en-US" dirty="0"/>
        </a:p>
      </dgm:t>
    </dgm:pt>
    <dgm:pt modelId="{54EB2709-32EF-1C47-B687-9EF46515616E}" type="parTrans" cxnId="{212B5848-B942-7741-90D7-44626A4A6D25}">
      <dgm:prSet/>
      <dgm:spPr/>
      <dgm:t>
        <a:bodyPr/>
        <a:lstStyle/>
        <a:p>
          <a:endParaRPr lang="en-US"/>
        </a:p>
      </dgm:t>
    </dgm:pt>
    <dgm:pt modelId="{5F4AD27D-A21D-ED45-B32F-036D3E9DE1FB}" type="sibTrans" cxnId="{212B5848-B942-7741-90D7-44626A4A6D25}">
      <dgm:prSet/>
      <dgm:spPr/>
      <dgm:t>
        <a:bodyPr/>
        <a:lstStyle/>
        <a:p>
          <a:endParaRPr lang="en-US"/>
        </a:p>
      </dgm:t>
    </dgm:pt>
    <dgm:pt modelId="{5DD5CE89-53F3-294A-91D1-155883AEA414}">
      <dgm:prSet phldrT="[Text]"/>
      <dgm:spPr/>
      <dgm:t>
        <a:bodyPr/>
        <a:lstStyle/>
        <a:p>
          <a:r>
            <a:rPr lang="en-US" dirty="0" smtClean="0"/>
            <a:t>Network modularization</a:t>
          </a:r>
          <a:endParaRPr lang="en-US" dirty="0"/>
        </a:p>
      </dgm:t>
    </dgm:pt>
    <dgm:pt modelId="{8AA08713-D4E5-0440-A9BF-0EB5401F7878}" type="parTrans" cxnId="{643CF3D9-13EA-6D46-90F5-9CB7278DB37C}">
      <dgm:prSet/>
      <dgm:spPr/>
      <dgm:t>
        <a:bodyPr/>
        <a:lstStyle/>
        <a:p>
          <a:endParaRPr lang="en-US"/>
        </a:p>
      </dgm:t>
    </dgm:pt>
    <dgm:pt modelId="{27062B01-6977-8040-9993-867659808E61}" type="sibTrans" cxnId="{643CF3D9-13EA-6D46-90F5-9CB7278DB37C}">
      <dgm:prSet/>
      <dgm:spPr/>
      <dgm:t>
        <a:bodyPr/>
        <a:lstStyle/>
        <a:p>
          <a:endParaRPr lang="en-US"/>
        </a:p>
      </dgm:t>
    </dgm:pt>
    <dgm:pt modelId="{A6D2692A-A08D-7B41-9088-54975424CA71}">
      <dgm:prSet phldrT="[Text]"/>
      <dgm:spPr/>
      <dgm:t>
        <a:bodyPr/>
        <a:lstStyle/>
        <a:p>
          <a:r>
            <a:rPr lang="en-US" dirty="0" smtClean="0"/>
            <a:t>Network dynamics</a:t>
          </a:r>
          <a:endParaRPr lang="en-US" dirty="0"/>
        </a:p>
      </dgm:t>
    </dgm:pt>
    <dgm:pt modelId="{6BD7F826-2989-4744-A2FD-8411A47DF500}" type="parTrans" cxnId="{4CA3DC98-8366-5E44-B3DF-0B1E307D0481}">
      <dgm:prSet/>
      <dgm:spPr/>
      <dgm:t>
        <a:bodyPr/>
        <a:lstStyle/>
        <a:p>
          <a:endParaRPr lang="en-US"/>
        </a:p>
      </dgm:t>
    </dgm:pt>
    <dgm:pt modelId="{377C99B1-49C4-6A4F-B3D2-2DE46CA93B30}" type="sibTrans" cxnId="{4CA3DC98-8366-5E44-B3DF-0B1E307D0481}">
      <dgm:prSet/>
      <dgm:spPr/>
      <dgm:t>
        <a:bodyPr/>
        <a:lstStyle/>
        <a:p>
          <a:endParaRPr lang="en-US"/>
        </a:p>
      </dgm:t>
    </dgm:pt>
    <dgm:pt modelId="{99886515-C5AD-1549-9786-0093CACBB7A0}" type="pres">
      <dgm:prSet presAssocID="{DD7E9695-85A4-C64B-BD4F-E8F2CC1BF585}" presName="cycle" presStyleCnt="0">
        <dgm:presLayoutVars>
          <dgm:dir/>
          <dgm:resizeHandles val="exact"/>
        </dgm:presLayoutVars>
      </dgm:prSet>
      <dgm:spPr/>
      <dgm:t>
        <a:bodyPr/>
        <a:lstStyle/>
        <a:p>
          <a:endParaRPr lang="en-US"/>
        </a:p>
      </dgm:t>
    </dgm:pt>
    <dgm:pt modelId="{D2377F0C-D612-DD4F-B39F-4EDCC03815BE}" type="pres">
      <dgm:prSet presAssocID="{15717B5D-A4FA-454C-88D0-94E36CF4B9D5}" presName="dummy" presStyleCnt="0"/>
      <dgm:spPr/>
    </dgm:pt>
    <dgm:pt modelId="{6A75E70D-66BF-1F4D-ABD9-3F99C5616DF2}" type="pres">
      <dgm:prSet presAssocID="{15717B5D-A4FA-454C-88D0-94E36CF4B9D5}" presName="node" presStyleLbl="revTx" presStyleIdx="0" presStyleCnt="4">
        <dgm:presLayoutVars>
          <dgm:bulletEnabled val="1"/>
        </dgm:presLayoutVars>
      </dgm:prSet>
      <dgm:spPr/>
      <dgm:t>
        <a:bodyPr/>
        <a:lstStyle/>
        <a:p>
          <a:endParaRPr lang="en-US"/>
        </a:p>
      </dgm:t>
    </dgm:pt>
    <dgm:pt modelId="{0E6A670B-386B-7348-AC0E-C4CA37A62CD3}" type="pres">
      <dgm:prSet presAssocID="{7E9DD6A2-B69E-F841-A495-F39708E08CA6}" presName="sibTrans" presStyleLbl="node1" presStyleIdx="0" presStyleCnt="4"/>
      <dgm:spPr/>
      <dgm:t>
        <a:bodyPr/>
        <a:lstStyle/>
        <a:p>
          <a:endParaRPr lang="en-US"/>
        </a:p>
      </dgm:t>
    </dgm:pt>
    <dgm:pt modelId="{121CD4D9-05F4-D448-845D-4E9141317486}" type="pres">
      <dgm:prSet presAssocID="{5DD5CE89-53F3-294A-91D1-155883AEA414}" presName="dummy" presStyleCnt="0"/>
      <dgm:spPr/>
    </dgm:pt>
    <dgm:pt modelId="{ECB75C48-608D-004B-87EF-E2AEEAD68613}" type="pres">
      <dgm:prSet presAssocID="{5DD5CE89-53F3-294A-91D1-155883AEA414}" presName="node" presStyleLbl="revTx" presStyleIdx="1" presStyleCnt="4">
        <dgm:presLayoutVars>
          <dgm:bulletEnabled val="1"/>
        </dgm:presLayoutVars>
      </dgm:prSet>
      <dgm:spPr/>
      <dgm:t>
        <a:bodyPr/>
        <a:lstStyle/>
        <a:p>
          <a:endParaRPr lang="en-US"/>
        </a:p>
      </dgm:t>
    </dgm:pt>
    <dgm:pt modelId="{4E1ED016-BA33-8445-A814-F9155790C1B8}" type="pres">
      <dgm:prSet presAssocID="{27062B01-6977-8040-9993-867659808E61}" presName="sibTrans" presStyleLbl="node1" presStyleIdx="1" presStyleCnt="4"/>
      <dgm:spPr/>
      <dgm:t>
        <a:bodyPr/>
        <a:lstStyle/>
        <a:p>
          <a:endParaRPr lang="en-US"/>
        </a:p>
      </dgm:t>
    </dgm:pt>
    <dgm:pt modelId="{2306EFBC-4735-934E-B232-155231A7E09A}" type="pres">
      <dgm:prSet presAssocID="{A6D2692A-A08D-7B41-9088-54975424CA71}" presName="dummy" presStyleCnt="0"/>
      <dgm:spPr/>
    </dgm:pt>
    <dgm:pt modelId="{2DC41688-F2AF-7043-A464-2E443CEC6299}" type="pres">
      <dgm:prSet presAssocID="{A6D2692A-A08D-7B41-9088-54975424CA71}" presName="node" presStyleLbl="revTx" presStyleIdx="2" presStyleCnt="4">
        <dgm:presLayoutVars>
          <dgm:bulletEnabled val="1"/>
        </dgm:presLayoutVars>
      </dgm:prSet>
      <dgm:spPr/>
      <dgm:t>
        <a:bodyPr/>
        <a:lstStyle/>
        <a:p>
          <a:endParaRPr lang="en-US"/>
        </a:p>
      </dgm:t>
    </dgm:pt>
    <dgm:pt modelId="{B69B9777-792B-5D47-ACFA-35DABC6989FD}" type="pres">
      <dgm:prSet presAssocID="{377C99B1-49C4-6A4F-B3D2-2DE46CA93B30}" presName="sibTrans" presStyleLbl="node1" presStyleIdx="2" presStyleCnt="4"/>
      <dgm:spPr/>
      <dgm:t>
        <a:bodyPr/>
        <a:lstStyle/>
        <a:p>
          <a:endParaRPr lang="en-US"/>
        </a:p>
      </dgm:t>
    </dgm:pt>
    <dgm:pt modelId="{E2548D8C-9852-CD41-8BEB-8950CD246198}" type="pres">
      <dgm:prSet presAssocID="{CEEAF565-F291-BD43-8F35-39554B107A41}" presName="dummy" presStyleCnt="0"/>
      <dgm:spPr/>
    </dgm:pt>
    <dgm:pt modelId="{63885E96-8226-8D49-A2A6-27C144CA0A46}" type="pres">
      <dgm:prSet presAssocID="{CEEAF565-F291-BD43-8F35-39554B107A41}" presName="node" presStyleLbl="revTx" presStyleIdx="3" presStyleCnt="4">
        <dgm:presLayoutVars>
          <dgm:bulletEnabled val="1"/>
        </dgm:presLayoutVars>
      </dgm:prSet>
      <dgm:spPr/>
      <dgm:t>
        <a:bodyPr/>
        <a:lstStyle/>
        <a:p>
          <a:endParaRPr lang="en-US"/>
        </a:p>
      </dgm:t>
    </dgm:pt>
    <dgm:pt modelId="{C90ABF73-1476-3F43-98CB-A1A753D2CFD5}" type="pres">
      <dgm:prSet presAssocID="{5F4AD27D-A21D-ED45-B32F-036D3E9DE1FB}" presName="sibTrans" presStyleLbl="node1" presStyleIdx="3" presStyleCnt="4"/>
      <dgm:spPr/>
      <dgm:t>
        <a:bodyPr/>
        <a:lstStyle/>
        <a:p>
          <a:endParaRPr lang="en-US"/>
        </a:p>
      </dgm:t>
    </dgm:pt>
  </dgm:ptLst>
  <dgm:cxnLst>
    <dgm:cxn modelId="{0F61AB75-7ACB-BF41-87B3-9A6AC289F675}" type="presOf" srcId="{A6D2692A-A08D-7B41-9088-54975424CA71}" destId="{2DC41688-F2AF-7043-A464-2E443CEC6299}" srcOrd="0" destOrd="0" presId="urn:microsoft.com/office/officeart/2005/8/layout/cycle1"/>
    <dgm:cxn modelId="{223A0508-A9C5-194C-A6DC-3CFAAB8F7784}" type="presOf" srcId="{5F4AD27D-A21D-ED45-B32F-036D3E9DE1FB}" destId="{C90ABF73-1476-3F43-98CB-A1A753D2CFD5}" srcOrd="0" destOrd="0" presId="urn:microsoft.com/office/officeart/2005/8/layout/cycle1"/>
    <dgm:cxn modelId="{4CA3DC98-8366-5E44-B3DF-0B1E307D0481}" srcId="{DD7E9695-85A4-C64B-BD4F-E8F2CC1BF585}" destId="{A6D2692A-A08D-7B41-9088-54975424CA71}" srcOrd="2" destOrd="0" parTransId="{6BD7F826-2989-4744-A2FD-8411A47DF500}" sibTransId="{377C99B1-49C4-6A4F-B3D2-2DE46CA93B30}"/>
    <dgm:cxn modelId="{B5672D42-7DB1-D343-868B-1BBDA04E5A52}" srcId="{DD7E9695-85A4-C64B-BD4F-E8F2CC1BF585}" destId="{15717B5D-A4FA-454C-88D0-94E36CF4B9D5}" srcOrd="0" destOrd="0" parTransId="{F6FFA8DF-CE2F-914A-81F3-0FA985A7893E}" sibTransId="{7E9DD6A2-B69E-F841-A495-F39708E08CA6}"/>
    <dgm:cxn modelId="{212B5848-B942-7741-90D7-44626A4A6D25}" srcId="{DD7E9695-85A4-C64B-BD4F-E8F2CC1BF585}" destId="{CEEAF565-F291-BD43-8F35-39554B107A41}" srcOrd="3" destOrd="0" parTransId="{54EB2709-32EF-1C47-B687-9EF46515616E}" sibTransId="{5F4AD27D-A21D-ED45-B32F-036D3E9DE1FB}"/>
    <dgm:cxn modelId="{0054437A-6BFE-5C47-B4F3-D382F8B0AAD2}" type="presOf" srcId="{7E9DD6A2-B69E-F841-A495-F39708E08CA6}" destId="{0E6A670B-386B-7348-AC0E-C4CA37A62CD3}" srcOrd="0" destOrd="0" presId="urn:microsoft.com/office/officeart/2005/8/layout/cycle1"/>
    <dgm:cxn modelId="{78B24E2C-48E8-304C-971D-1D9E99CD6C4E}" type="presOf" srcId="{5DD5CE89-53F3-294A-91D1-155883AEA414}" destId="{ECB75C48-608D-004B-87EF-E2AEEAD68613}" srcOrd="0" destOrd="0" presId="urn:microsoft.com/office/officeart/2005/8/layout/cycle1"/>
    <dgm:cxn modelId="{643CF3D9-13EA-6D46-90F5-9CB7278DB37C}" srcId="{DD7E9695-85A4-C64B-BD4F-E8F2CC1BF585}" destId="{5DD5CE89-53F3-294A-91D1-155883AEA414}" srcOrd="1" destOrd="0" parTransId="{8AA08713-D4E5-0440-A9BF-0EB5401F7878}" sibTransId="{27062B01-6977-8040-9993-867659808E61}"/>
    <dgm:cxn modelId="{F2105739-12CB-FD48-A4BD-7863FDF55373}" type="presOf" srcId="{27062B01-6977-8040-9993-867659808E61}" destId="{4E1ED016-BA33-8445-A814-F9155790C1B8}" srcOrd="0" destOrd="0" presId="urn:microsoft.com/office/officeart/2005/8/layout/cycle1"/>
    <dgm:cxn modelId="{96C63621-F44E-6A4F-A5BD-68BEC66A8567}" type="presOf" srcId="{15717B5D-A4FA-454C-88D0-94E36CF4B9D5}" destId="{6A75E70D-66BF-1F4D-ABD9-3F99C5616DF2}" srcOrd="0" destOrd="0" presId="urn:microsoft.com/office/officeart/2005/8/layout/cycle1"/>
    <dgm:cxn modelId="{F9EE3F7D-7DEE-0849-B64A-F854C515971D}" type="presOf" srcId="{CEEAF565-F291-BD43-8F35-39554B107A41}" destId="{63885E96-8226-8D49-A2A6-27C144CA0A46}" srcOrd="0" destOrd="0" presId="urn:microsoft.com/office/officeart/2005/8/layout/cycle1"/>
    <dgm:cxn modelId="{0FA44EAC-3FCB-D04E-BCCE-FE6BD90A465C}" type="presOf" srcId="{377C99B1-49C4-6A4F-B3D2-2DE46CA93B30}" destId="{B69B9777-792B-5D47-ACFA-35DABC6989FD}" srcOrd="0" destOrd="0" presId="urn:microsoft.com/office/officeart/2005/8/layout/cycle1"/>
    <dgm:cxn modelId="{A45D0788-4F08-8843-BDE4-86E0C54243F5}" type="presOf" srcId="{DD7E9695-85A4-C64B-BD4F-E8F2CC1BF585}" destId="{99886515-C5AD-1549-9786-0093CACBB7A0}" srcOrd="0" destOrd="0" presId="urn:microsoft.com/office/officeart/2005/8/layout/cycle1"/>
    <dgm:cxn modelId="{442EF290-7C38-BA46-ADC6-0CB15A93C765}" type="presParOf" srcId="{99886515-C5AD-1549-9786-0093CACBB7A0}" destId="{D2377F0C-D612-DD4F-B39F-4EDCC03815BE}" srcOrd="0" destOrd="0" presId="urn:microsoft.com/office/officeart/2005/8/layout/cycle1"/>
    <dgm:cxn modelId="{F9D4B3C6-AA9F-314D-827B-08940726B8AC}" type="presParOf" srcId="{99886515-C5AD-1549-9786-0093CACBB7A0}" destId="{6A75E70D-66BF-1F4D-ABD9-3F99C5616DF2}" srcOrd="1" destOrd="0" presId="urn:microsoft.com/office/officeart/2005/8/layout/cycle1"/>
    <dgm:cxn modelId="{30BB73F8-77A5-6748-BCF3-E2459F691EA9}" type="presParOf" srcId="{99886515-C5AD-1549-9786-0093CACBB7A0}" destId="{0E6A670B-386B-7348-AC0E-C4CA37A62CD3}" srcOrd="2" destOrd="0" presId="urn:microsoft.com/office/officeart/2005/8/layout/cycle1"/>
    <dgm:cxn modelId="{612A1E92-B762-C941-BEEA-F0FB2E8BE586}" type="presParOf" srcId="{99886515-C5AD-1549-9786-0093CACBB7A0}" destId="{121CD4D9-05F4-D448-845D-4E9141317486}" srcOrd="3" destOrd="0" presId="urn:microsoft.com/office/officeart/2005/8/layout/cycle1"/>
    <dgm:cxn modelId="{0FBA2C37-520D-6B44-991C-9C752EFBF578}" type="presParOf" srcId="{99886515-C5AD-1549-9786-0093CACBB7A0}" destId="{ECB75C48-608D-004B-87EF-E2AEEAD68613}" srcOrd="4" destOrd="0" presId="urn:microsoft.com/office/officeart/2005/8/layout/cycle1"/>
    <dgm:cxn modelId="{4E560F71-4B6C-4F40-8E47-CB77A980EEAC}" type="presParOf" srcId="{99886515-C5AD-1549-9786-0093CACBB7A0}" destId="{4E1ED016-BA33-8445-A814-F9155790C1B8}" srcOrd="5" destOrd="0" presId="urn:microsoft.com/office/officeart/2005/8/layout/cycle1"/>
    <dgm:cxn modelId="{B102944F-7CF6-884E-AB3D-6214875944D6}" type="presParOf" srcId="{99886515-C5AD-1549-9786-0093CACBB7A0}" destId="{2306EFBC-4735-934E-B232-155231A7E09A}" srcOrd="6" destOrd="0" presId="urn:microsoft.com/office/officeart/2005/8/layout/cycle1"/>
    <dgm:cxn modelId="{BBCF1D88-3367-5741-8786-C5A19315EAE7}" type="presParOf" srcId="{99886515-C5AD-1549-9786-0093CACBB7A0}" destId="{2DC41688-F2AF-7043-A464-2E443CEC6299}" srcOrd="7" destOrd="0" presId="urn:microsoft.com/office/officeart/2005/8/layout/cycle1"/>
    <dgm:cxn modelId="{C78D8974-A1F2-AA45-A9B0-5BAE53EEC53E}" type="presParOf" srcId="{99886515-C5AD-1549-9786-0093CACBB7A0}" destId="{B69B9777-792B-5D47-ACFA-35DABC6989FD}" srcOrd="8" destOrd="0" presId="urn:microsoft.com/office/officeart/2005/8/layout/cycle1"/>
    <dgm:cxn modelId="{65484227-F2F7-E748-BB18-C3E9D3976D7A}" type="presParOf" srcId="{99886515-C5AD-1549-9786-0093CACBB7A0}" destId="{E2548D8C-9852-CD41-8BEB-8950CD246198}" srcOrd="9" destOrd="0" presId="urn:microsoft.com/office/officeart/2005/8/layout/cycle1"/>
    <dgm:cxn modelId="{320BCC1C-28A8-E049-BD5C-50D00C1A25D7}" type="presParOf" srcId="{99886515-C5AD-1549-9786-0093CACBB7A0}" destId="{63885E96-8226-8D49-A2A6-27C144CA0A46}" srcOrd="10" destOrd="0" presId="urn:microsoft.com/office/officeart/2005/8/layout/cycle1"/>
    <dgm:cxn modelId="{72A750D0-8BA4-1D4D-B4D3-0A00F2B88E44}" type="presParOf" srcId="{99886515-C5AD-1549-9786-0093CACBB7A0}" destId="{C90ABF73-1476-3F43-98CB-A1A753D2CFD5}" srcOrd="11"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75E70D-66BF-1F4D-ABD9-3F99C5616DF2}">
      <dsp:nvSpPr>
        <dsp:cNvPr id="0" name=""/>
        <dsp:cNvSpPr/>
      </dsp:nvSpPr>
      <dsp:spPr>
        <a:xfrm>
          <a:off x="3551358" y="90962"/>
          <a:ext cx="1437679" cy="1437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US" sz="1700" kern="1200" dirty="0" smtClean="0"/>
            <a:t>Network processing and analysis</a:t>
          </a:r>
        </a:p>
      </dsp:txBody>
      <dsp:txXfrm>
        <a:off x="3551358" y="90962"/>
        <a:ext cx="1437679" cy="1437679"/>
      </dsp:txXfrm>
    </dsp:sp>
    <dsp:sp modelId="{0E6A670B-386B-7348-AC0E-C4CA37A62CD3}">
      <dsp:nvSpPr>
        <dsp:cNvPr id="0" name=""/>
        <dsp:cNvSpPr/>
      </dsp:nvSpPr>
      <dsp:spPr>
        <a:xfrm>
          <a:off x="1015841" y="-158"/>
          <a:ext cx="4064317" cy="4064317"/>
        </a:xfrm>
        <a:prstGeom prst="circularArrow">
          <a:avLst>
            <a:gd name="adj1" fmla="val 6898"/>
            <a:gd name="adj2" fmla="val 465012"/>
            <a:gd name="adj3" fmla="val 550847"/>
            <a:gd name="adj4" fmla="val 20584141"/>
            <a:gd name="adj5" fmla="val 8047"/>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CB75C48-608D-004B-87EF-E2AEEAD68613}">
      <dsp:nvSpPr>
        <dsp:cNvPr id="0" name=""/>
        <dsp:cNvSpPr/>
      </dsp:nvSpPr>
      <dsp:spPr>
        <a:xfrm>
          <a:off x="3551358" y="2535358"/>
          <a:ext cx="1437679" cy="1437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US" sz="1700" kern="1200" dirty="0" smtClean="0"/>
            <a:t>Network modularization</a:t>
          </a:r>
          <a:endParaRPr lang="en-US" sz="1700" kern="1200" dirty="0"/>
        </a:p>
      </dsp:txBody>
      <dsp:txXfrm>
        <a:off x="3551358" y="2535358"/>
        <a:ext cx="1437679" cy="1437679"/>
      </dsp:txXfrm>
    </dsp:sp>
    <dsp:sp modelId="{4E1ED016-BA33-8445-A814-F9155790C1B8}">
      <dsp:nvSpPr>
        <dsp:cNvPr id="0" name=""/>
        <dsp:cNvSpPr/>
      </dsp:nvSpPr>
      <dsp:spPr>
        <a:xfrm>
          <a:off x="1015841" y="-158"/>
          <a:ext cx="4064317" cy="4064317"/>
        </a:xfrm>
        <a:prstGeom prst="circularArrow">
          <a:avLst>
            <a:gd name="adj1" fmla="val 6898"/>
            <a:gd name="adj2" fmla="val 465012"/>
            <a:gd name="adj3" fmla="val 5950847"/>
            <a:gd name="adj4" fmla="val 4384141"/>
            <a:gd name="adj5" fmla="val 8047"/>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DC41688-F2AF-7043-A464-2E443CEC6299}">
      <dsp:nvSpPr>
        <dsp:cNvPr id="0" name=""/>
        <dsp:cNvSpPr/>
      </dsp:nvSpPr>
      <dsp:spPr>
        <a:xfrm>
          <a:off x="1106962" y="2535358"/>
          <a:ext cx="1437679" cy="1437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US" sz="1700" kern="1200" dirty="0" smtClean="0"/>
            <a:t>Network dynamics</a:t>
          </a:r>
          <a:endParaRPr lang="en-US" sz="1700" kern="1200" dirty="0"/>
        </a:p>
      </dsp:txBody>
      <dsp:txXfrm>
        <a:off x="1106962" y="2535358"/>
        <a:ext cx="1437679" cy="1437679"/>
      </dsp:txXfrm>
    </dsp:sp>
    <dsp:sp modelId="{B69B9777-792B-5D47-ACFA-35DABC6989FD}">
      <dsp:nvSpPr>
        <dsp:cNvPr id="0" name=""/>
        <dsp:cNvSpPr/>
      </dsp:nvSpPr>
      <dsp:spPr>
        <a:xfrm>
          <a:off x="1015841" y="-158"/>
          <a:ext cx="4064317" cy="4064317"/>
        </a:xfrm>
        <a:prstGeom prst="circularArrow">
          <a:avLst>
            <a:gd name="adj1" fmla="val 6898"/>
            <a:gd name="adj2" fmla="val 465012"/>
            <a:gd name="adj3" fmla="val 11350847"/>
            <a:gd name="adj4" fmla="val 9784141"/>
            <a:gd name="adj5" fmla="val 8047"/>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3885E96-8226-8D49-A2A6-27C144CA0A46}">
      <dsp:nvSpPr>
        <dsp:cNvPr id="0" name=""/>
        <dsp:cNvSpPr/>
      </dsp:nvSpPr>
      <dsp:spPr>
        <a:xfrm>
          <a:off x="1106962" y="90962"/>
          <a:ext cx="1437679" cy="1437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US" sz="1700" kern="1200" dirty="0" smtClean="0"/>
            <a:t>Network reconstruction</a:t>
          </a:r>
          <a:endParaRPr lang="en-US" sz="1700" kern="1200" dirty="0"/>
        </a:p>
      </dsp:txBody>
      <dsp:txXfrm>
        <a:off x="1106962" y="90962"/>
        <a:ext cx="1437679" cy="1437679"/>
      </dsp:txXfrm>
    </dsp:sp>
    <dsp:sp modelId="{C90ABF73-1476-3F43-98CB-A1A753D2CFD5}">
      <dsp:nvSpPr>
        <dsp:cNvPr id="0" name=""/>
        <dsp:cNvSpPr/>
      </dsp:nvSpPr>
      <dsp:spPr>
        <a:xfrm>
          <a:off x="1015841" y="-158"/>
          <a:ext cx="4064317" cy="4064317"/>
        </a:xfrm>
        <a:prstGeom prst="circularArrow">
          <a:avLst>
            <a:gd name="adj1" fmla="val 6898"/>
            <a:gd name="adj2" fmla="val 465012"/>
            <a:gd name="adj3" fmla="val 16750847"/>
            <a:gd name="adj4" fmla="val 15184141"/>
            <a:gd name="adj5" fmla="val 8047"/>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0.emf"/><Relationship Id="rId2" Type="http://schemas.openxmlformats.org/officeDocument/2006/relationships/image" Target="../media/image21.emf"/><Relationship Id="rId3" Type="http://schemas.openxmlformats.org/officeDocument/2006/relationships/image" Target="../media/image2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0.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E4007F7-700F-5947-821A-DC4E80A43BC6}" type="datetime1">
              <a:rPr lang="en-GB" smtClean="0"/>
              <a:t>25/01/2017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5EC6EB5-5A9B-724B-B976-A8A6A88B1FE8}" type="slidenum">
              <a:rPr lang="en-US" smtClean="0"/>
              <a:t>‹#›</a:t>
            </a:fld>
            <a:endParaRPr lang="en-US"/>
          </a:p>
        </p:txBody>
      </p:sp>
    </p:spTree>
    <p:extLst>
      <p:ext uri="{BB962C8B-B14F-4D97-AF65-F5344CB8AC3E}">
        <p14:creationId xmlns:p14="http://schemas.microsoft.com/office/powerpoint/2010/main" val="43076057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png>
</file>

<file path=ppt/media/image10.jpeg>
</file>

<file path=ppt/media/image11.png>
</file>

<file path=ppt/media/image12.tiff>
</file>

<file path=ppt/media/image13.tiff>
</file>

<file path=ppt/media/image14.tiff>
</file>

<file path=ppt/media/image15.tiff>
</file>

<file path=ppt/media/image17.tiff>
</file>

<file path=ppt/media/image18.tiff>
</file>

<file path=ppt/media/image2.jpeg>
</file>

<file path=ppt/media/image26.png>
</file>

<file path=ppt/media/image27.png>
</file>

<file path=ppt/media/image28.tiff>
</file>

<file path=ppt/media/image29.tiff>
</file>

<file path=ppt/media/image3.jpeg>
</file>

<file path=ppt/media/image30.tiff>
</file>

<file path=ppt/media/image31.png>
</file>

<file path=ppt/media/image32.png>
</file>

<file path=ppt/media/image33.png>
</file>

<file path=ppt/media/image34.png>
</file>

<file path=ppt/media/image35.png>
</file>

<file path=ppt/media/image36.png>
</file>

<file path=ppt/media/image37.jpg>
</file>

<file path=ppt/media/image38.tiff>
</file>

<file path=ppt/media/image39.png>
</file>

<file path=ppt/media/image4.jpeg>
</file>

<file path=ppt/media/image40.png>
</file>

<file path=ppt/media/image41.tiff>
</file>

<file path=ppt/media/image42.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6E832D-D388-C24C-A07E-7EDC9CD21197}" type="datetime1">
              <a:rPr lang="en-GB" smtClean="0"/>
              <a:t>25/01/2017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15EDC59-5342-E941-BF32-1D69B11815E8}" type="slidenum">
              <a:rPr lang="en-US" smtClean="0"/>
              <a:t>‹#›</a:t>
            </a:fld>
            <a:endParaRPr lang="en-US"/>
          </a:p>
        </p:txBody>
      </p:sp>
    </p:spTree>
    <p:extLst>
      <p:ext uri="{BB962C8B-B14F-4D97-AF65-F5344CB8AC3E}">
        <p14:creationId xmlns:p14="http://schemas.microsoft.com/office/powerpoint/2010/main" val="222968472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15EDC59-5342-E941-BF32-1D69B11815E8}" type="slidenum">
              <a:rPr lang="en-US" smtClean="0"/>
              <a:t>2</a:t>
            </a:fld>
            <a:endParaRPr lang="en-US"/>
          </a:p>
        </p:txBody>
      </p:sp>
    </p:spTree>
    <p:extLst>
      <p:ext uri="{BB962C8B-B14F-4D97-AF65-F5344CB8AC3E}">
        <p14:creationId xmlns:p14="http://schemas.microsoft.com/office/powerpoint/2010/main" val="17568450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Dassa</a:t>
            </a:r>
            <a:endParaRPr lang="en-US" dirty="0" smtClean="0"/>
          </a:p>
        </p:txBody>
      </p:sp>
      <p:sp>
        <p:nvSpPr>
          <p:cNvPr id="4" name="Slide Number Placeholder 3"/>
          <p:cNvSpPr>
            <a:spLocks noGrp="1"/>
          </p:cNvSpPr>
          <p:nvPr>
            <p:ph type="sldNum" sz="quarter" idx="10"/>
          </p:nvPr>
        </p:nvSpPr>
        <p:spPr/>
        <p:txBody>
          <a:bodyPr/>
          <a:lstStyle/>
          <a:p>
            <a:fld id="{F15EDC59-5342-E941-BF32-1D69B11815E8}" type="slidenum">
              <a:rPr lang="en-US" smtClean="0"/>
              <a:t>38</a:t>
            </a:fld>
            <a:endParaRPr lang="en-US"/>
          </a:p>
        </p:txBody>
      </p:sp>
    </p:spTree>
    <p:extLst>
      <p:ext uri="{BB962C8B-B14F-4D97-AF65-F5344CB8AC3E}">
        <p14:creationId xmlns:p14="http://schemas.microsoft.com/office/powerpoint/2010/main" val="33450370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Dassa</a:t>
            </a:r>
            <a:endParaRPr lang="en-US" dirty="0" smtClean="0"/>
          </a:p>
        </p:txBody>
      </p:sp>
      <p:sp>
        <p:nvSpPr>
          <p:cNvPr id="4" name="Slide Number Placeholder 3"/>
          <p:cNvSpPr>
            <a:spLocks noGrp="1"/>
          </p:cNvSpPr>
          <p:nvPr>
            <p:ph type="sldNum" sz="quarter" idx="10"/>
          </p:nvPr>
        </p:nvSpPr>
        <p:spPr/>
        <p:txBody>
          <a:bodyPr/>
          <a:lstStyle/>
          <a:p>
            <a:fld id="{F15EDC59-5342-E941-BF32-1D69B11815E8}" type="slidenum">
              <a:rPr lang="en-US" smtClean="0"/>
              <a:t>39</a:t>
            </a:fld>
            <a:endParaRPr lang="en-US"/>
          </a:p>
        </p:txBody>
      </p:sp>
    </p:spTree>
    <p:extLst>
      <p:ext uri="{BB962C8B-B14F-4D97-AF65-F5344CB8AC3E}">
        <p14:creationId xmlns:p14="http://schemas.microsoft.com/office/powerpoint/2010/main" val="33450370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15EDC59-5342-E941-BF32-1D69B11815E8}" type="slidenum">
              <a:rPr lang="en-US" smtClean="0"/>
              <a:t>41</a:t>
            </a:fld>
            <a:endParaRPr lang="en-US"/>
          </a:p>
        </p:txBody>
      </p:sp>
    </p:spTree>
    <p:extLst>
      <p:ext uri="{BB962C8B-B14F-4D97-AF65-F5344CB8AC3E}">
        <p14:creationId xmlns:p14="http://schemas.microsoft.com/office/powerpoint/2010/main" val="11665800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15EDC59-5342-E941-BF32-1D69B11815E8}" type="slidenum">
              <a:rPr lang="en-US" smtClean="0"/>
              <a:t>45</a:t>
            </a:fld>
            <a:endParaRPr lang="en-US"/>
          </a:p>
        </p:txBody>
      </p:sp>
    </p:spTree>
    <p:extLst>
      <p:ext uri="{BB962C8B-B14F-4D97-AF65-F5344CB8AC3E}">
        <p14:creationId xmlns:p14="http://schemas.microsoft.com/office/powerpoint/2010/main" val="832975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15EDC59-5342-E941-BF32-1D69B11815E8}" type="slidenum">
              <a:rPr lang="en-US" smtClean="0"/>
              <a:t>3</a:t>
            </a:fld>
            <a:endParaRPr lang="en-US"/>
          </a:p>
        </p:txBody>
      </p:sp>
    </p:spTree>
    <p:extLst>
      <p:ext uri="{BB962C8B-B14F-4D97-AF65-F5344CB8AC3E}">
        <p14:creationId xmlns:p14="http://schemas.microsoft.com/office/powerpoint/2010/main" val="362764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smtClean="0"/>
              <a:t>Logistic Regression is very popular in biomedical research for half a century.</a:t>
            </a:r>
          </a:p>
          <a:p>
            <a:r>
              <a:rPr lang="en-GB" sz="1200" dirty="0" smtClean="0"/>
              <a:t>When over-parametrised, i.e., p &gt; N (features is larger than samples), regularisation is needed to achieve a stable fit, i.e., traditional regression does not perform well with wide datasets with lots of correlation.</a:t>
            </a:r>
          </a:p>
          <a:p>
            <a:endParaRPr lang="en-GB" dirty="0"/>
          </a:p>
        </p:txBody>
      </p:sp>
      <p:sp>
        <p:nvSpPr>
          <p:cNvPr id="4" name="Slide Number Placeholder 3"/>
          <p:cNvSpPr>
            <a:spLocks noGrp="1"/>
          </p:cNvSpPr>
          <p:nvPr>
            <p:ph type="sldNum" sz="quarter" idx="10"/>
          </p:nvPr>
        </p:nvSpPr>
        <p:spPr/>
        <p:txBody>
          <a:bodyPr/>
          <a:lstStyle/>
          <a:p>
            <a:fld id="{F15EDC59-5342-E941-BF32-1D69B11815E8}" type="slidenum">
              <a:rPr lang="en-US" smtClean="0"/>
              <a:t>11</a:t>
            </a:fld>
            <a:endParaRPr lang="en-US"/>
          </a:p>
        </p:txBody>
      </p:sp>
    </p:spTree>
    <p:extLst>
      <p:ext uri="{BB962C8B-B14F-4D97-AF65-F5344CB8AC3E}">
        <p14:creationId xmlns:p14="http://schemas.microsoft.com/office/powerpoint/2010/main" val="3599625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B71091BC-89D0-2241-8DE6-337DFCC57038}" type="slidenum">
              <a:rPr lang="en-GB" smtClean="0"/>
              <a:t>13</a:t>
            </a:fld>
            <a:endParaRPr lang="en-GB"/>
          </a:p>
        </p:txBody>
      </p:sp>
    </p:spTree>
    <p:extLst>
      <p:ext uri="{BB962C8B-B14F-4D97-AF65-F5344CB8AC3E}">
        <p14:creationId xmlns:p14="http://schemas.microsoft.com/office/powerpoint/2010/main" val="1836367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15EDC59-5342-E941-BF32-1D69B11815E8}" type="slidenum">
              <a:rPr lang="en-US" smtClean="0"/>
              <a:t>14</a:t>
            </a:fld>
            <a:endParaRPr lang="en-US"/>
          </a:p>
        </p:txBody>
      </p:sp>
    </p:spTree>
    <p:extLst>
      <p:ext uri="{BB962C8B-B14F-4D97-AF65-F5344CB8AC3E}">
        <p14:creationId xmlns:p14="http://schemas.microsoft.com/office/powerpoint/2010/main" val="362764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15EDC59-5342-E941-BF32-1D69B11815E8}" type="slidenum">
              <a:rPr lang="en-US" smtClean="0"/>
              <a:t>19</a:t>
            </a:fld>
            <a:endParaRPr lang="en-US"/>
          </a:p>
        </p:txBody>
      </p:sp>
    </p:spTree>
    <p:extLst>
      <p:ext uri="{BB962C8B-B14F-4D97-AF65-F5344CB8AC3E}">
        <p14:creationId xmlns:p14="http://schemas.microsoft.com/office/powerpoint/2010/main" val="193977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15EDC59-5342-E941-BF32-1D69B11815E8}" type="slidenum">
              <a:rPr lang="en-US" smtClean="0"/>
              <a:t>23</a:t>
            </a:fld>
            <a:endParaRPr lang="en-US"/>
          </a:p>
        </p:txBody>
      </p:sp>
    </p:spTree>
    <p:extLst>
      <p:ext uri="{BB962C8B-B14F-4D97-AF65-F5344CB8AC3E}">
        <p14:creationId xmlns:p14="http://schemas.microsoft.com/office/powerpoint/2010/main" val="647863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15EDC59-5342-E941-BF32-1D69B11815E8}" type="slidenum">
              <a:rPr lang="en-US" smtClean="0"/>
              <a:t>34</a:t>
            </a:fld>
            <a:endParaRPr lang="en-US"/>
          </a:p>
        </p:txBody>
      </p:sp>
    </p:spTree>
    <p:extLst>
      <p:ext uri="{BB962C8B-B14F-4D97-AF65-F5344CB8AC3E}">
        <p14:creationId xmlns:p14="http://schemas.microsoft.com/office/powerpoint/2010/main" val="887737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Dassa</a:t>
            </a:r>
            <a:endParaRPr lang="en-US" dirty="0" smtClean="0"/>
          </a:p>
        </p:txBody>
      </p:sp>
      <p:sp>
        <p:nvSpPr>
          <p:cNvPr id="4" name="Slide Number Placeholder 3"/>
          <p:cNvSpPr>
            <a:spLocks noGrp="1"/>
          </p:cNvSpPr>
          <p:nvPr>
            <p:ph type="sldNum" sz="quarter" idx="10"/>
          </p:nvPr>
        </p:nvSpPr>
        <p:spPr/>
        <p:txBody>
          <a:bodyPr/>
          <a:lstStyle/>
          <a:p>
            <a:fld id="{F15EDC59-5342-E941-BF32-1D69B11815E8}" type="slidenum">
              <a:rPr lang="en-US" smtClean="0"/>
              <a:t>37</a:t>
            </a:fld>
            <a:endParaRPr lang="en-US"/>
          </a:p>
        </p:txBody>
      </p:sp>
    </p:spTree>
    <p:extLst>
      <p:ext uri="{BB962C8B-B14F-4D97-AF65-F5344CB8AC3E}">
        <p14:creationId xmlns:p14="http://schemas.microsoft.com/office/powerpoint/2010/main" val="33450370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8DE1303B-2C71-43B5-89D2-288FF44682BA}"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2495339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B2C87E9C-715D-4915-AEE9-1F01B8B171FA}"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4237595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BDE1DB44-7A9F-44C5-87AA-96577A6EE9C6}"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2550066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3BB394AD-E7C1-4E34-A00C-33897DDA98A3}"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184559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BFC278DB-0546-46F7-88A0-8D5B66AB8522}"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3198525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9F1733BE-009D-4175-B59A-5547AA1F5A0D}" type="datetime1">
              <a:rPr lang="en-GB" smtClean="0"/>
              <a:t>25/01/2017</a:t>
            </a:fld>
            <a:endParaRPr lang="en-US"/>
          </a:p>
        </p:txBody>
      </p:sp>
      <p:sp>
        <p:nvSpPr>
          <p:cNvPr id="6" name="Footer Placeholder 5"/>
          <p:cNvSpPr>
            <a:spLocks noGrp="1"/>
          </p:cNvSpPr>
          <p:nvPr>
            <p:ph type="ftr" sz="quarter" idx="11"/>
          </p:nvPr>
        </p:nvSpPr>
        <p:spPr/>
        <p:txBody>
          <a:bodyPr/>
          <a:lstStyle/>
          <a:p>
            <a:r>
              <a:rPr lang="en-US" smtClean="0"/>
              <a:t>Connecting Nutrition and Health</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1097541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827EBD8B-126A-4726-B518-3DE4CD173A00}" type="datetime1">
              <a:rPr lang="en-GB" smtClean="0"/>
              <a:t>25/01/2017</a:t>
            </a:fld>
            <a:endParaRPr lang="en-US"/>
          </a:p>
        </p:txBody>
      </p:sp>
      <p:sp>
        <p:nvSpPr>
          <p:cNvPr id="8" name="Footer Placeholder 7"/>
          <p:cNvSpPr>
            <a:spLocks noGrp="1"/>
          </p:cNvSpPr>
          <p:nvPr>
            <p:ph type="ftr" sz="quarter" idx="11"/>
          </p:nvPr>
        </p:nvSpPr>
        <p:spPr/>
        <p:txBody>
          <a:bodyPr/>
          <a:lstStyle/>
          <a:p>
            <a:r>
              <a:rPr lang="en-US" smtClean="0"/>
              <a:t>Connecting Nutrition and Health</a:t>
            </a:r>
            <a:endParaRPr lang="en-US"/>
          </a:p>
        </p:txBody>
      </p:sp>
      <p:sp>
        <p:nvSpPr>
          <p:cNvPr id="9" name="Slide Number Placeholder 8"/>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30084264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28662"/>
          </a:xfrm>
        </p:spPr>
        <p:txBody>
          <a:bodyPr/>
          <a:lstStyle/>
          <a:p>
            <a:r>
              <a:rPr lang="en-GB" dirty="0" smtClean="0"/>
              <a:t>Click to edit Master title style</a:t>
            </a:r>
            <a:endParaRPr lang="en-US" dirty="0"/>
          </a:p>
        </p:txBody>
      </p:sp>
      <p:sp>
        <p:nvSpPr>
          <p:cNvPr id="3" name="Date Placeholder 2"/>
          <p:cNvSpPr>
            <a:spLocks noGrp="1"/>
          </p:cNvSpPr>
          <p:nvPr>
            <p:ph type="dt" sz="half" idx="10"/>
          </p:nvPr>
        </p:nvSpPr>
        <p:spPr/>
        <p:txBody>
          <a:bodyPr/>
          <a:lstStyle/>
          <a:p>
            <a:fld id="{5E25248C-F6DE-4E6A-A575-30EC1740E960}" type="datetime1">
              <a:rPr lang="en-GB" smtClean="0"/>
              <a:t>25/01/2017</a:t>
            </a:fld>
            <a:endParaRPr lang="en-US"/>
          </a:p>
        </p:txBody>
      </p:sp>
      <p:sp>
        <p:nvSpPr>
          <p:cNvPr id="4" name="Footer Placeholder 3"/>
          <p:cNvSpPr>
            <a:spLocks noGrp="1"/>
          </p:cNvSpPr>
          <p:nvPr>
            <p:ph type="ftr" sz="quarter" idx="11"/>
          </p:nvPr>
        </p:nvSpPr>
        <p:spPr/>
        <p:txBody>
          <a:bodyPr/>
          <a:lstStyle/>
          <a:p>
            <a:r>
              <a:rPr lang="en-US" smtClean="0"/>
              <a:t>Connecting Nutrition and Health</a:t>
            </a:r>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641117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D860DD-50DB-4F8D-ADE3-FAE55CB66E79}" type="datetime1">
              <a:rPr lang="en-GB" smtClean="0"/>
              <a:t>25/01/2017</a:t>
            </a:fld>
            <a:endParaRPr lang="en-US"/>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1604876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09BF81D5-500B-4DAA-BAF9-4F179AAEE6E5}" type="datetime1">
              <a:rPr lang="en-GB" smtClean="0"/>
              <a:t>25/01/2017</a:t>
            </a:fld>
            <a:endParaRPr lang="en-US"/>
          </a:p>
        </p:txBody>
      </p:sp>
      <p:sp>
        <p:nvSpPr>
          <p:cNvPr id="6" name="Footer Placeholder 5"/>
          <p:cNvSpPr>
            <a:spLocks noGrp="1"/>
          </p:cNvSpPr>
          <p:nvPr>
            <p:ph type="ftr" sz="quarter" idx="11"/>
          </p:nvPr>
        </p:nvSpPr>
        <p:spPr/>
        <p:txBody>
          <a:bodyPr/>
          <a:lstStyle/>
          <a:p>
            <a:r>
              <a:rPr lang="en-US" smtClean="0"/>
              <a:t>Connecting Nutrition and Health</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2676958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167632F9-BD4A-481F-AEB8-F7D336ADE58D}" type="datetime1">
              <a:rPr lang="en-GB" smtClean="0"/>
              <a:t>25/01/2017</a:t>
            </a:fld>
            <a:endParaRPr lang="en-US"/>
          </a:p>
        </p:txBody>
      </p:sp>
      <p:sp>
        <p:nvSpPr>
          <p:cNvPr id="6" name="Footer Placeholder 5"/>
          <p:cNvSpPr>
            <a:spLocks noGrp="1"/>
          </p:cNvSpPr>
          <p:nvPr>
            <p:ph type="ftr" sz="quarter" idx="11"/>
          </p:nvPr>
        </p:nvSpPr>
        <p:spPr/>
        <p:txBody>
          <a:bodyPr/>
          <a:lstStyle/>
          <a:p>
            <a:r>
              <a:rPr lang="en-US" smtClean="0"/>
              <a:t>Connecting Nutrition and Health</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8779163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92162"/>
          </a:xfrm>
          <a:prstGeom prst="rect">
            <a:avLst/>
          </a:prstGeom>
        </p:spPr>
        <p:txBody>
          <a:bodyPr vert="horz" lIns="91440" tIns="45720" rIns="91440" bIns="45720" rtlCol="0" anchor="ctr">
            <a:normAutofit/>
          </a:bodyPr>
          <a:lstStyle/>
          <a:p>
            <a:r>
              <a:rPr lang="en-GB" dirty="0" smtClean="0"/>
              <a:t>Click to edit Master title style</a:t>
            </a:r>
            <a:endParaRPr lang="en-US" dirty="0"/>
          </a:p>
        </p:txBody>
      </p:sp>
      <p:sp>
        <p:nvSpPr>
          <p:cNvPr id="3" name="Text Placeholder 2"/>
          <p:cNvSpPr>
            <a:spLocks noGrp="1"/>
          </p:cNvSpPr>
          <p:nvPr>
            <p:ph type="body" idx="1"/>
          </p:nvPr>
        </p:nvSpPr>
        <p:spPr>
          <a:xfrm>
            <a:off x="457200" y="1358900"/>
            <a:ext cx="8229600" cy="4767263"/>
          </a:xfrm>
          <a:prstGeom prst="rect">
            <a:avLst/>
          </a:prstGeom>
        </p:spPr>
        <p:txBody>
          <a:bodyPr vert="horz" lIns="91440" tIns="45720" rIns="91440" bIns="45720" rtlCol="0">
            <a:normAutofit/>
          </a:body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45965F-8C33-4014-ADA7-3F74AFCA1C69}" type="datetime1">
              <a:rPr lang="en-GB" smtClean="0"/>
              <a:t>25/01/2017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Connecting Nutrition and Health</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6C3A51-3C17-0249-9ECC-FA6C0DA4621B}" type="slidenum">
              <a:rPr lang="en-US" smtClean="0"/>
              <a:t>‹#›</a:t>
            </a:fld>
            <a:endParaRPr lang="en-US"/>
          </a:p>
        </p:txBody>
      </p:sp>
    </p:spTree>
    <p:extLst>
      <p:ext uri="{BB962C8B-B14F-4D97-AF65-F5344CB8AC3E}">
        <p14:creationId xmlns:p14="http://schemas.microsoft.com/office/powerpoint/2010/main" val="670432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457200" rtl="0" eaLnBrk="1" latinLnBrk="0" hangingPunct="1">
        <a:spcBef>
          <a:spcPct val="0"/>
        </a:spcBef>
        <a:buNone/>
        <a:defRPr sz="26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jpeg"/><Relationship Id="rId12" Type="http://schemas.microsoft.com/office/2007/relationships/hdphoto" Target="../media/hdphoto2.wdp"/><Relationship Id="rId13" Type="http://schemas.openxmlformats.org/officeDocument/2006/relationships/image" Target="../media/image9.jpeg"/><Relationship Id="rId14" Type="http://schemas.openxmlformats.org/officeDocument/2006/relationships/image" Target="../media/image10.jpeg"/><Relationship Id="rId15"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jpeg"/><Relationship Id="rId6" Type="http://schemas.openxmlformats.org/officeDocument/2006/relationships/image" Target="../media/image3.jpeg"/><Relationship Id="rId7" Type="http://schemas.openxmlformats.org/officeDocument/2006/relationships/image" Target="../media/image4.jpeg"/><Relationship Id="rId8" Type="http://schemas.openxmlformats.org/officeDocument/2006/relationships/image" Target="../media/image5.jpeg"/><Relationship Id="rId9" Type="http://schemas.openxmlformats.org/officeDocument/2006/relationships/image" Target="../media/image6.jpeg"/><Relationship Id="rId10" Type="http://schemas.openxmlformats.org/officeDocument/2006/relationships/image" Target="../media/image7.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4.xml"/><Relationship Id="rId4" Type="http://schemas.openxmlformats.org/officeDocument/2006/relationships/oleObject" Target="../embeddings/oleObject2.bin"/><Relationship Id="rId5" Type="http://schemas.openxmlformats.org/officeDocument/2006/relationships/image" Target="../media/image20.emf"/><Relationship Id="rId6" Type="http://schemas.openxmlformats.org/officeDocument/2006/relationships/oleObject" Target="../embeddings/oleObject3.bin"/><Relationship Id="rId7" Type="http://schemas.openxmlformats.org/officeDocument/2006/relationships/image" Target="../media/image21.emf"/><Relationship Id="rId8" Type="http://schemas.openxmlformats.org/officeDocument/2006/relationships/oleObject" Target="../embeddings/oleObject4.bin"/><Relationship Id="rId9" Type="http://schemas.openxmlformats.org/officeDocument/2006/relationships/image" Target="../media/image22.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16.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7.xml"/><Relationship Id="rId2" Type="http://schemas.openxmlformats.org/officeDocument/2006/relationships/diagramData" Target="../diagrams/data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9.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0.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1" Type="http://schemas.microsoft.com/office/2007/relationships/hdphoto" Target="../media/hdphoto2.wdp"/><Relationship Id="rId12" Type="http://schemas.openxmlformats.org/officeDocument/2006/relationships/image" Target="../media/image9.jpeg"/><Relationship Id="rId13" Type="http://schemas.openxmlformats.org/officeDocument/2006/relationships/image" Target="../media/image10.jpeg"/><Relationship Id="rId1" Type="http://schemas.openxmlformats.org/officeDocument/2006/relationships/slideLayout" Target="../slideLayouts/slideLayout2.xml"/><Relationship Id="rId2" Type="http://schemas.openxmlformats.org/officeDocument/2006/relationships/image" Target="../media/image1.png"/><Relationship Id="rId3" Type="http://schemas.microsoft.com/office/2007/relationships/hdphoto" Target="../media/hdphoto1.wdp"/><Relationship Id="rId4" Type="http://schemas.openxmlformats.org/officeDocument/2006/relationships/image" Target="../media/image2.jpeg"/><Relationship Id="rId5" Type="http://schemas.openxmlformats.org/officeDocument/2006/relationships/image" Target="../media/image3.jpeg"/><Relationship Id="rId6" Type="http://schemas.openxmlformats.org/officeDocument/2006/relationships/image" Target="../media/image4.jpeg"/><Relationship Id="rId7" Type="http://schemas.openxmlformats.org/officeDocument/2006/relationships/image" Target="../media/image5.jpeg"/><Relationship Id="rId8" Type="http://schemas.openxmlformats.org/officeDocument/2006/relationships/image" Target="../media/image6.jpeg"/><Relationship Id="rId9" Type="http://schemas.openxmlformats.org/officeDocument/2006/relationships/image" Target="../media/image7.jpeg"/><Relationship Id="rId10" Type="http://schemas.openxmlformats.org/officeDocument/2006/relationships/image" Target="../media/image8.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1.png"/><Relationship Id="rId3" Type="http://schemas.openxmlformats.org/officeDocument/2006/relationships/image" Target="../media/image32.png"/></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6.png"/><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7.xml.rels><?xml version="1.0" encoding="UTF-8" standalone="yes"?>
<Relationships xmlns="http://schemas.openxmlformats.org/package/2006/relationships"><Relationship Id="rId3" Type="http://schemas.openxmlformats.org/officeDocument/2006/relationships/image" Target="../media/image37.jpg"/><Relationship Id="rId4" Type="http://schemas.openxmlformats.org/officeDocument/2006/relationships/image" Target="../media/image38.tif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38.xml.rels><?xml version="1.0" encoding="UTF-8" standalone="yes"?>
<Relationships xmlns="http://schemas.openxmlformats.org/package/2006/relationships"><Relationship Id="rId3" Type="http://schemas.openxmlformats.org/officeDocument/2006/relationships/image" Target="../media/image37.jpg"/><Relationship Id="rId4" Type="http://schemas.openxmlformats.org/officeDocument/2006/relationships/image" Target="../media/image39.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9.xml.rels><?xml version="1.0" encoding="UTF-8" standalone="yes"?>
<Relationships xmlns="http://schemas.openxmlformats.org/package/2006/relationships"><Relationship Id="rId3" Type="http://schemas.openxmlformats.org/officeDocument/2006/relationships/image" Target="../media/image41.tiff"/><Relationship Id="rId4" Type="http://schemas.openxmlformats.org/officeDocument/2006/relationships/package" Target="../embeddings/Microsoft_Word_Document1.docx"/><Relationship Id="rId5" Type="http://schemas.openxmlformats.org/officeDocument/2006/relationships/image" Target="../media/image40.png"/><Relationship Id="rId1" Type="http://schemas.openxmlformats.org/officeDocument/2006/relationships/vmlDrawing" Target="../drawings/vmlDrawing3.vml"/><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tiff"/><Relationship Id="rId3" Type="http://schemas.openxmlformats.org/officeDocument/2006/relationships/image" Target="../media/image13.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3.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5.tiff"/><Relationship Id="rId4" Type="http://schemas.openxmlformats.org/officeDocument/2006/relationships/image" Target="../media/image16.emf"/><Relationship Id="rId5" Type="http://schemas.openxmlformats.org/officeDocument/2006/relationships/image" Target="../media/image17.tiff"/><Relationship Id="rId1" Type="http://schemas.openxmlformats.org/officeDocument/2006/relationships/slideLayout" Target="../slideLayouts/slideLayout1.xml"/><Relationship Id="rId2" Type="http://schemas.openxmlformats.org/officeDocument/2006/relationships/image" Target="../media/image1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19.emf"/><Relationship Id="rId1" Type="http://schemas.openxmlformats.org/officeDocument/2006/relationships/vmlDrawing" Target="../drawings/vmlDrawing1.vml"/><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pSp>
        <p:nvGrpSpPr>
          <p:cNvPr id="7" name="Group 6"/>
          <p:cNvGrpSpPr/>
          <p:nvPr/>
        </p:nvGrpSpPr>
        <p:grpSpPr>
          <a:xfrm>
            <a:off x="15076592" y="18842142"/>
            <a:ext cx="14269054" cy="1465643"/>
            <a:chOff x="15076592" y="18842142"/>
            <a:chExt cx="14269054" cy="1465643"/>
          </a:xfrm>
        </p:grpSpPr>
        <p:pic>
          <p:nvPicPr>
            <p:cNvPr id="8" name="Picture 7"/>
            <p:cNvPicPr>
              <a:picLocks noChangeAspect="1"/>
            </p:cNvPicPr>
            <p:nvPr/>
          </p:nvPicPr>
          <p:blipFill>
            <a:blip r:embed="rId3">
              <a:extLst>
                <a:ext uri="{BEBA8EAE-BF5A-486C-A8C5-ECC9F3942E4B}">
                  <a14:imgProps xmlns:a14="http://schemas.microsoft.com/office/drawing/2010/main">
                    <a14:imgLayer r:embed="rId4">
                      <a14:imgEffect>
                        <a14:colorTemperature colorTemp="11200"/>
                      </a14:imgEffect>
                      <a14:imgEffect>
                        <a14:saturation sat="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23668057" y="18864054"/>
              <a:ext cx="1423001" cy="1340679"/>
            </a:xfrm>
            <a:prstGeom prst="rect">
              <a:avLst/>
            </a:prstGeom>
          </p:spPr>
        </p:pic>
        <p:pic>
          <p:nvPicPr>
            <p:cNvPr id="10" name="Picture 9" descr="metabolism.jpe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737684" y="18855014"/>
              <a:ext cx="1426843" cy="1426843"/>
            </a:xfrm>
            <a:prstGeom prst="rect">
              <a:avLst/>
            </a:prstGeom>
          </p:spPr>
        </p:pic>
        <p:pic>
          <p:nvPicPr>
            <p:cNvPr id="11" name="Picture 10" descr="microarray.jpe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076592" y="18855014"/>
              <a:ext cx="1452771" cy="1452771"/>
            </a:xfrm>
            <a:prstGeom prst="rect">
              <a:avLst/>
            </a:prstGeom>
          </p:spPr>
        </p:pic>
        <p:pic>
          <p:nvPicPr>
            <p:cNvPr id="12" name="Picture 11" descr="galaxy.jpe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301360" y="18842142"/>
              <a:ext cx="1452931" cy="1452931"/>
            </a:xfrm>
            <a:prstGeom prst="rect">
              <a:avLst/>
            </a:prstGeom>
          </p:spPr>
        </p:pic>
        <p:pic>
          <p:nvPicPr>
            <p:cNvPr id="13" name="Picture 12" descr="methods.jpe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898914" y="18854605"/>
              <a:ext cx="1440468" cy="1440468"/>
            </a:xfrm>
            <a:prstGeom prst="rect">
              <a:avLst/>
            </a:prstGeom>
          </p:spPr>
        </p:pic>
        <p:pic>
          <p:nvPicPr>
            <p:cNvPr id="14" name="Picture 13" descr="graph.jpe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529363" y="18864054"/>
              <a:ext cx="1431019" cy="1431019"/>
            </a:xfrm>
            <a:prstGeom prst="rect">
              <a:avLst/>
            </a:prstGeom>
          </p:spPr>
        </p:pic>
        <p:pic>
          <p:nvPicPr>
            <p:cNvPr id="15" name="Picture 14" descr="bacteria.jpe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164527" y="18854605"/>
              <a:ext cx="1418865" cy="1418865"/>
            </a:xfrm>
            <a:prstGeom prst="rect">
              <a:avLst/>
            </a:prstGeom>
          </p:spPr>
        </p:pic>
        <p:pic>
          <p:nvPicPr>
            <p:cNvPr id="16" name="Picture 15" descr="Citrus_fruits.jpg"/>
            <p:cNvPicPr>
              <a:picLocks noChangeAspect="1"/>
            </p:cNvPicPr>
            <p:nvPr/>
          </p:nvPicPr>
          <p:blipFill rotWithShape="1">
            <a:blip r:embed="rId11">
              <a:extLst>
                <a:ext uri="{BEBA8EAE-BF5A-486C-A8C5-ECC9F3942E4B}">
                  <a14:imgProps xmlns:a14="http://schemas.microsoft.com/office/drawing/2010/main">
                    <a14:imgLayer r:embed="rId12">
                      <a14:imgEffect>
                        <a14:saturation sat="0"/>
                      </a14:imgEffect>
                    </a14:imgLayer>
                  </a14:imgProps>
                </a:ext>
                <a:ext uri="{28A0092B-C50C-407E-A947-70E740481C1C}">
                  <a14:useLocalDpi xmlns:a14="http://schemas.microsoft.com/office/drawing/2010/main" val="0"/>
                </a:ext>
              </a:extLst>
            </a:blip>
            <a:srcRect/>
            <a:stretch/>
          </p:blipFill>
          <p:spPr>
            <a:xfrm>
              <a:off x="25170985" y="18877952"/>
              <a:ext cx="1419568" cy="1429833"/>
            </a:xfrm>
            <a:prstGeom prst="rect">
              <a:avLst/>
            </a:prstGeom>
          </p:spPr>
        </p:pic>
        <p:pic>
          <p:nvPicPr>
            <p:cNvPr id="17" name="Picture 16" descr="git.jpe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6590553" y="18886837"/>
              <a:ext cx="1420948" cy="1420948"/>
            </a:xfrm>
            <a:prstGeom prst="rect">
              <a:avLst/>
            </a:prstGeom>
          </p:spPr>
        </p:pic>
        <p:pic>
          <p:nvPicPr>
            <p:cNvPr id="18" name="Picture 17" descr="models.jpe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7935946" y="18842142"/>
              <a:ext cx="1409700" cy="1409700"/>
            </a:xfrm>
            <a:prstGeom prst="rect">
              <a:avLst/>
            </a:prstGeom>
          </p:spPr>
        </p:pic>
      </p:grpSp>
      <p:sp>
        <p:nvSpPr>
          <p:cNvPr id="3" name="Title 2"/>
          <p:cNvSpPr>
            <a:spLocks noGrp="1"/>
          </p:cNvSpPr>
          <p:nvPr>
            <p:ph type="ctrTitle"/>
          </p:nvPr>
        </p:nvSpPr>
        <p:spPr/>
        <p:txBody>
          <a:bodyPr/>
          <a:lstStyle/>
          <a:p>
            <a:r>
              <a:rPr lang="en-US" sz="2400" b="1" dirty="0">
                <a:solidFill>
                  <a:srgbClr val="000080"/>
                </a:solidFill>
                <a:ea typeface="ＭＳ Ｐゴシック" charset="0"/>
                <a:cs typeface="ＭＳ Ｐゴシック" charset="0"/>
              </a:rPr>
              <a:t>Application of biological priors to improve integration of multi-omics data </a:t>
            </a:r>
            <a:r>
              <a:rPr lang="en-US" sz="2400" b="1" dirty="0" smtClean="0">
                <a:solidFill>
                  <a:srgbClr val="000080"/>
                </a:solidFill>
                <a:ea typeface="ＭＳ Ｐゴシック" charset="0"/>
                <a:cs typeface="ＭＳ Ｐゴシック" charset="0"/>
              </a:rPr>
              <a:t>sets</a:t>
            </a:r>
            <a:endParaRPr lang="en-GB" dirty="0"/>
          </a:p>
        </p:txBody>
      </p:sp>
      <p:sp>
        <p:nvSpPr>
          <p:cNvPr id="5" name="Subtitle 4"/>
          <p:cNvSpPr>
            <a:spLocks noGrp="1"/>
          </p:cNvSpPr>
          <p:nvPr>
            <p:ph type="subTitle" idx="1"/>
          </p:nvPr>
        </p:nvSpPr>
        <p:spPr/>
        <p:txBody>
          <a:bodyPr/>
          <a:lstStyle/>
          <a:p>
            <a:r>
              <a:rPr lang="en-GB" dirty="0" smtClean="0"/>
              <a:t>Wiktor Jurkowski</a:t>
            </a:r>
            <a:endParaRPr lang="en-GB" dirty="0"/>
          </a:p>
        </p:txBody>
      </p:sp>
      <p:sp>
        <p:nvSpPr>
          <p:cNvPr id="2" name="Date Placeholder 1"/>
          <p:cNvSpPr>
            <a:spLocks noGrp="1"/>
          </p:cNvSpPr>
          <p:nvPr>
            <p:ph type="dt" sz="half" idx="10"/>
          </p:nvPr>
        </p:nvSpPr>
        <p:spPr/>
        <p:txBody>
          <a:bodyPr/>
          <a:lstStyle/>
          <a:p>
            <a:fld id="{1A0F1CE6-13B3-4D39-878C-C9E029B80525}" type="datetime1">
              <a:rPr lang="en-GB" smtClean="0"/>
              <a:t>25/01/2017</a:t>
            </a:fld>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2</a:t>
            </a:fld>
            <a:endParaRPr lang="en-US"/>
          </a:p>
        </p:txBody>
      </p:sp>
      <p:pic>
        <p:nvPicPr>
          <p:cNvPr id="19" name="Picture 18" descr="things.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0" y="5232400"/>
            <a:ext cx="9144000" cy="945258"/>
          </a:xfrm>
          <a:prstGeom prst="rect">
            <a:avLst/>
          </a:prstGeom>
        </p:spPr>
      </p:pic>
      <p:sp>
        <p:nvSpPr>
          <p:cNvPr id="6" name="Footer Placeholder 5"/>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17053473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8114" y="1048233"/>
            <a:ext cx="1830650" cy="584775"/>
          </a:xfrm>
          <a:prstGeom prst="rect">
            <a:avLst/>
          </a:prstGeom>
          <a:noFill/>
        </p:spPr>
        <p:txBody>
          <a:bodyPr wrap="square" rtlCol="0">
            <a:spAutoFit/>
          </a:bodyPr>
          <a:lstStyle/>
          <a:p>
            <a:pPr algn="ctr"/>
            <a:r>
              <a:rPr lang="en-GB" sz="1600" dirty="0" smtClean="0"/>
              <a:t>Logistic Regression with regularisation</a:t>
            </a:r>
          </a:p>
        </p:txBody>
      </p:sp>
      <p:sp>
        <p:nvSpPr>
          <p:cNvPr id="4" name="TextBox 3"/>
          <p:cNvSpPr txBox="1"/>
          <p:nvPr/>
        </p:nvSpPr>
        <p:spPr>
          <a:xfrm>
            <a:off x="2373294" y="1048233"/>
            <a:ext cx="6672400" cy="830997"/>
          </a:xfrm>
          <a:prstGeom prst="rect">
            <a:avLst/>
          </a:prstGeom>
          <a:noFill/>
        </p:spPr>
        <p:txBody>
          <a:bodyPr wrap="square" rtlCol="0">
            <a:spAutoFit/>
          </a:bodyPr>
          <a:lstStyle/>
          <a:p>
            <a:r>
              <a:rPr lang="en-GB" sz="1600" dirty="0" smtClean="0"/>
              <a:t>Good for cases where p &gt; N (features is larger than samples)</a:t>
            </a:r>
            <a:endParaRPr lang="en-GB" sz="1600" dirty="0"/>
          </a:p>
          <a:p>
            <a:pPr marL="285750" indent="-285750">
              <a:buFont typeface="Arial" charset="0"/>
              <a:buChar char="•"/>
            </a:pPr>
            <a:r>
              <a:rPr lang="en-GB" sz="1600" dirty="0" smtClean="0"/>
              <a:t>Lasso-penalised logistic models</a:t>
            </a:r>
            <a:endParaRPr lang="en-GB" sz="1600" dirty="0"/>
          </a:p>
          <a:p>
            <a:pPr marL="285750" indent="-285750">
              <a:buFont typeface="Arial" charset="0"/>
              <a:buChar char="•"/>
            </a:pPr>
            <a:r>
              <a:rPr lang="en-GB" sz="1600" dirty="0" smtClean="0"/>
              <a:t>Coordinate descent</a:t>
            </a:r>
            <a:endParaRPr lang="en-GB" sz="1600" dirty="0"/>
          </a:p>
        </p:txBody>
      </p:sp>
      <p:sp>
        <p:nvSpPr>
          <p:cNvPr id="17" name="Left Brace 16"/>
          <p:cNvSpPr/>
          <p:nvPr/>
        </p:nvSpPr>
        <p:spPr>
          <a:xfrm>
            <a:off x="2096941" y="1066800"/>
            <a:ext cx="276354" cy="812430"/>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3" name="Date Placeholder 2"/>
          <p:cNvSpPr>
            <a:spLocks noGrp="1"/>
          </p:cNvSpPr>
          <p:nvPr>
            <p:ph type="dt" sz="half" idx="10"/>
          </p:nvPr>
        </p:nvSpPr>
        <p:spPr/>
        <p:txBody>
          <a:bodyPr/>
          <a:lstStyle/>
          <a:p>
            <a:fld id="{85F3E5A6-C468-4721-99D0-597BDB44E978}" type="datetime1">
              <a:rPr lang="en-GB" smtClean="0"/>
              <a:t>25/01/2017</a:t>
            </a:fld>
            <a:endParaRPr lang="en-US"/>
          </a:p>
        </p:txBody>
      </p:sp>
      <p:sp>
        <p:nvSpPr>
          <p:cNvPr id="9" name="Footer Placeholder 8"/>
          <p:cNvSpPr>
            <a:spLocks noGrp="1"/>
          </p:cNvSpPr>
          <p:nvPr>
            <p:ph type="ftr" sz="quarter" idx="11"/>
          </p:nvPr>
        </p:nvSpPr>
        <p:spPr/>
        <p:txBody>
          <a:bodyPr/>
          <a:lstStyle/>
          <a:p>
            <a:r>
              <a:rPr lang="en-US" smtClean="0"/>
              <a:t>Connecting Nutrition and Health</a:t>
            </a:r>
            <a:endParaRPr lang="en-US"/>
          </a:p>
        </p:txBody>
      </p:sp>
      <p:sp>
        <p:nvSpPr>
          <p:cNvPr id="10" name="Slide Number Placeholder 9"/>
          <p:cNvSpPr>
            <a:spLocks noGrp="1"/>
          </p:cNvSpPr>
          <p:nvPr>
            <p:ph type="sldNum" sz="quarter" idx="12"/>
          </p:nvPr>
        </p:nvSpPr>
        <p:spPr/>
        <p:txBody>
          <a:bodyPr/>
          <a:lstStyle/>
          <a:p>
            <a:fld id="{4B6C3A51-3C17-0249-9ECC-FA6C0DA4621B}" type="slidenum">
              <a:rPr lang="en-US" smtClean="0"/>
              <a:t>11</a:t>
            </a:fld>
            <a:endParaRPr lang="en-US"/>
          </a:p>
        </p:txBody>
      </p:sp>
      <p:sp>
        <p:nvSpPr>
          <p:cNvPr id="25" name="Title 5"/>
          <p:cNvSpPr txBox="1">
            <a:spLocks/>
          </p:cNvSpPr>
          <p:nvPr/>
        </p:nvSpPr>
        <p:spPr>
          <a:xfrm>
            <a:off x="457200" y="274638"/>
            <a:ext cx="8229600" cy="792162"/>
          </a:xfrm>
          <a:prstGeom prst="rect">
            <a:avLst/>
          </a:prstGeom>
        </p:spPr>
        <p:txBody>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Generalisation of Linear Models, GLM</a:t>
            </a:r>
            <a:endParaRPr lang="en-GB" dirty="0"/>
          </a:p>
        </p:txBody>
      </p:sp>
      <p:sp>
        <p:nvSpPr>
          <p:cNvPr id="26" name="TextBox 25"/>
          <p:cNvSpPr txBox="1"/>
          <p:nvPr/>
        </p:nvSpPr>
        <p:spPr>
          <a:xfrm>
            <a:off x="177608" y="2405628"/>
            <a:ext cx="2019710" cy="830997"/>
          </a:xfrm>
          <a:prstGeom prst="rect">
            <a:avLst/>
          </a:prstGeom>
          <a:noFill/>
        </p:spPr>
        <p:txBody>
          <a:bodyPr wrap="square" rtlCol="0">
            <a:spAutoFit/>
          </a:bodyPr>
          <a:lstStyle/>
          <a:p>
            <a:pPr algn="ctr"/>
            <a:r>
              <a:rPr lang="en-GB" sz="1600" dirty="0" smtClean="0"/>
              <a:t>Multiclass Logistic Regression with regularisation</a:t>
            </a:r>
          </a:p>
        </p:txBody>
      </p:sp>
      <p:sp>
        <p:nvSpPr>
          <p:cNvPr id="27" name="TextBox 26"/>
          <p:cNvSpPr txBox="1"/>
          <p:nvPr/>
        </p:nvSpPr>
        <p:spPr>
          <a:xfrm>
            <a:off x="2405234" y="2150372"/>
            <a:ext cx="6281566" cy="1077218"/>
          </a:xfrm>
          <a:prstGeom prst="rect">
            <a:avLst/>
          </a:prstGeom>
          <a:noFill/>
        </p:spPr>
        <p:txBody>
          <a:bodyPr wrap="square" rtlCol="0">
            <a:spAutoFit/>
          </a:bodyPr>
          <a:lstStyle/>
          <a:p>
            <a:pPr marL="285750" indent="-285750">
              <a:buFont typeface="Arial" charset="0"/>
              <a:buChar char="•"/>
            </a:pPr>
            <a:r>
              <a:rPr lang="en-GB" sz="1600" dirty="0" smtClean="0"/>
              <a:t>One versus one OR One versus all</a:t>
            </a:r>
            <a:endParaRPr lang="en-GB" sz="1600" dirty="0"/>
          </a:p>
          <a:p>
            <a:pPr marL="285750" indent="-285750">
              <a:buFont typeface="Arial" charset="0"/>
              <a:buChar char="•"/>
            </a:pPr>
            <a:r>
              <a:rPr lang="en-GB" sz="1600" dirty="0" smtClean="0"/>
              <a:t>Multinomial likelihood</a:t>
            </a:r>
            <a:endParaRPr lang="en-GB" sz="1600" dirty="0"/>
          </a:p>
          <a:p>
            <a:pPr marL="285750" indent="-285750">
              <a:buFont typeface="Arial" charset="0"/>
              <a:buChar char="•"/>
            </a:pPr>
            <a:r>
              <a:rPr lang="en-GB" sz="1600" dirty="0" smtClean="0"/>
              <a:t>Coordinate-descent</a:t>
            </a:r>
            <a:endParaRPr lang="en-GB" sz="1600" dirty="0"/>
          </a:p>
          <a:p>
            <a:pPr marL="285750" indent="-285750">
              <a:buFont typeface="Arial" charset="0"/>
              <a:buChar char="•"/>
            </a:pPr>
            <a:r>
              <a:rPr lang="en-GB" sz="1600" dirty="0" smtClean="0"/>
              <a:t>Grouped-Lasso penalty </a:t>
            </a:r>
            <a:endParaRPr lang="en-GB" sz="1600" dirty="0"/>
          </a:p>
        </p:txBody>
      </p:sp>
      <p:sp>
        <p:nvSpPr>
          <p:cNvPr id="28" name="Left Brace 27"/>
          <p:cNvSpPr/>
          <p:nvPr/>
        </p:nvSpPr>
        <p:spPr>
          <a:xfrm>
            <a:off x="2111440" y="2180371"/>
            <a:ext cx="324101" cy="1135234"/>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9" name="TextBox 28"/>
          <p:cNvSpPr txBox="1"/>
          <p:nvPr/>
        </p:nvSpPr>
        <p:spPr>
          <a:xfrm>
            <a:off x="190872" y="3475126"/>
            <a:ext cx="1792717" cy="830997"/>
          </a:xfrm>
          <a:prstGeom prst="rect">
            <a:avLst/>
          </a:prstGeom>
          <a:noFill/>
        </p:spPr>
        <p:txBody>
          <a:bodyPr wrap="square" rtlCol="0">
            <a:spAutoFit/>
          </a:bodyPr>
          <a:lstStyle/>
          <a:p>
            <a:pPr algn="ctr"/>
            <a:r>
              <a:rPr lang="en-GB" sz="1600" dirty="0" smtClean="0"/>
              <a:t>Log Linear Models and the Poisson GLM</a:t>
            </a:r>
          </a:p>
        </p:txBody>
      </p:sp>
      <p:sp>
        <p:nvSpPr>
          <p:cNvPr id="30" name="TextBox 29"/>
          <p:cNvSpPr txBox="1"/>
          <p:nvPr/>
        </p:nvSpPr>
        <p:spPr>
          <a:xfrm>
            <a:off x="2405234" y="3583706"/>
            <a:ext cx="6210300" cy="584775"/>
          </a:xfrm>
          <a:prstGeom prst="rect">
            <a:avLst/>
          </a:prstGeom>
          <a:noFill/>
        </p:spPr>
        <p:txBody>
          <a:bodyPr wrap="square" rtlCol="0">
            <a:spAutoFit/>
          </a:bodyPr>
          <a:lstStyle/>
          <a:p>
            <a:r>
              <a:rPr lang="en-GB" sz="1600" dirty="0" smtClean="0"/>
              <a:t>When the response variable is (nonnegative) counts, Poisson likelihood is often used for inference.</a:t>
            </a:r>
          </a:p>
        </p:txBody>
      </p:sp>
      <p:sp>
        <p:nvSpPr>
          <p:cNvPr id="31" name="Left Brace 30"/>
          <p:cNvSpPr/>
          <p:nvPr/>
        </p:nvSpPr>
        <p:spPr>
          <a:xfrm>
            <a:off x="2135313" y="3583705"/>
            <a:ext cx="276354" cy="584775"/>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32" name="TextBox 31"/>
          <p:cNvSpPr txBox="1"/>
          <p:nvPr/>
        </p:nvSpPr>
        <p:spPr>
          <a:xfrm>
            <a:off x="250769" y="4567158"/>
            <a:ext cx="1841500" cy="584775"/>
          </a:xfrm>
          <a:prstGeom prst="rect">
            <a:avLst/>
          </a:prstGeom>
          <a:noFill/>
        </p:spPr>
        <p:txBody>
          <a:bodyPr wrap="square" rtlCol="0">
            <a:spAutoFit/>
          </a:bodyPr>
          <a:lstStyle/>
          <a:p>
            <a:pPr algn="ctr"/>
            <a:r>
              <a:rPr lang="en-GB" sz="1600" dirty="0" smtClean="0"/>
              <a:t>Cox Proportional Hazards Models</a:t>
            </a:r>
          </a:p>
        </p:txBody>
      </p:sp>
      <p:sp>
        <p:nvSpPr>
          <p:cNvPr id="33" name="TextBox 32"/>
          <p:cNvSpPr txBox="1"/>
          <p:nvPr/>
        </p:nvSpPr>
        <p:spPr>
          <a:xfrm>
            <a:off x="2411667" y="4382128"/>
            <a:ext cx="6178946" cy="1077218"/>
          </a:xfrm>
          <a:prstGeom prst="rect">
            <a:avLst/>
          </a:prstGeom>
          <a:noFill/>
        </p:spPr>
        <p:txBody>
          <a:bodyPr wrap="square" rtlCol="0">
            <a:spAutoFit/>
          </a:bodyPr>
          <a:lstStyle/>
          <a:p>
            <a:r>
              <a:rPr lang="en-GB" sz="1600" dirty="0" smtClean="0"/>
              <a:t>Survival time points data in medical studies when the outcome of interest after treatment is often time to death or time to recurrence of the disease.</a:t>
            </a:r>
          </a:p>
          <a:p>
            <a:pPr marL="285750" indent="-285750">
              <a:buFont typeface="Arial" panose="020B0604020202020204" pitchFamily="34" charset="0"/>
              <a:buChar char="•"/>
            </a:pPr>
            <a:r>
              <a:rPr lang="en-GB" sz="1600" dirty="0" smtClean="0"/>
              <a:t>Coordinate-descent (based-on)</a:t>
            </a:r>
          </a:p>
        </p:txBody>
      </p:sp>
      <p:sp>
        <p:nvSpPr>
          <p:cNvPr id="34" name="Left Brace 33"/>
          <p:cNvSpPr/>
          <p:nvPr/>
        </p:nvSpPr>
        <p:spPr>
          <a:xfrm>
            <a:off x="2087566" y="4408514"/>
            <a:ext cx="285729" cy="1050831"/>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35" name="TextBox 34"/>
          <p:cNvSpPr txBox="1"/>
          <p:nvPr/>
        </p:nvSpPr>
        <p:spPr>
          <a:xfrm>
            <a:off x="77375" y="5655233"/>
            <a:ext cx="2019710" cy="584775"/>
          </a:xfrm>
          <a:prstGeom prst="rect">
            <a:avLst/>
          </a:prstGeom>
          <a:noFill/>
        </p:spPr>
        <p:txBody>
          <a:bodyPr wrap="square" rtlCol="0">
            <a:spAutoFit/>
          </a:bodyPr>
          <a:lstStyle/>
          <a:p>
            <a:pPr algn="ctr"/>
            <a:r>
              <a:rPr lang="en-GB" sz="1600" smtClean="0"/>
              <a:t>Support Vector Machine, SVM</a:t>
            </a:r>
            <a:endParaRPr lang="en-GB" sz="1600" dirty="0" smtClean="0"/>
          </a:p>
        </p:txBody>
      </p:sp>
      <p:sp>
        <p:nvSpPr>
          <p:cNvPr id="36" name="TextBox 35"/>
          <p:cNvSpPr txBox="1"/>
          <p:nvPr/>
        </p:nvSpPr>
        <p:spPr>
          <a:xfrm>
            <a:off x="2295352" y="5661675"/>
            <a:ext cx="6178946" cy="584775"/>
          </a:xfrm>
          <a:prstGeom prst="rect">
            <a:avLst/>
          </a:prstGeom>
          <a:noFill/>
        </p:spPr>
        <p:txBody>
          <a:bodyPr wrap="square" rtlCol="0">
            <a:spAutoFit/>
          </a:bodyPr>
          <a:lstStyle/>
          <a:p>
            <a:pPr marL="285750" indent="-285750">
              <a:buFont typeface="Arial" panose="020B0604020202020204" pitchFamily="34" charset="0"/>
              <a:buChar char="•"/>
            </a:pPr>
            <a:r>
              <a:rPr lang="en-GB" sz="1600" dirty="0" smtClean="0"/>
              <a:t>Binary classification. </a:t>
            </a:r>
          </a:p>
          <a:p>
            <a:pPr marL="285750" indent="-285750">
              <a:buFont typeface="Arial" panose="020B0604020202020204" pitchFamily="34" charset="0"/>
              <a:buChar char="•"/>
            </a:pPr>
            <a:r>
              <a:rPr lang="en-GB" sz="1600" dirty="0" smtClean="0"/>
              <a:t>Similar to penalised Logistic Regression</a:t>
            </a:r>
          </a:p>
        </p:txBody>
      </p:sp>
      <p:sp>
        <p:nvSpPr>
          <p:cNvPr id="37" name="Left Brace 36"/>
          <p:cNvSpPr/>
          <p:nvPr/>
        </p:nvSpPr>
        <p:spPr>
          <a:xfrm>
            <a:off x="2004403" y="5654374"/>
            <a:ext cx="324101" cy="504906"/>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sz="1600"/>
          </a:p>
        </p:txBody>
      </p:sp>
    </p:spTree>
    <p:extLst>
      <p:ext uri="{BB962C8B-B14F-4D97-AF65-F5344CB8AC3E}">
        <p14:creationId xmlns:p14="http://schemas.microsoft.com/office/powerpoint/2010/main" val="30788648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66290" y="1215585"/>
            <a:ext cx="8267700" cy="1815882"/>
          </a:xfrm>
          <a:prstGeom prst="rect">
            <a:avLst/>
          </a:prstGeom>
          <a:noFill/>
        </p:spPr>
        <p:txBody>
          <a:bodyPr wrap="square" rtlCol="0">
            <a:spAutoFit/>
          </a:bodyPr>
          <a:lstStyle/>
          <a:p>
            <a:r>
              <a:rPr lang="is-IS" sz="1600" dirty="0" smtClean="0"/>
              <a:t>Simplify our model: dimension reduction</a:t>
            </a:r>
          </a:p>
          <a:p>
            <a:r>
              <a:rPr lang="is-IS" sz="1600" dirty="0" smtClean="0"/>
              <a:t>There are three main reasons to perform feature selection:</a:t>
            </a:r>
          </a:p>
          <a:p>
            <a:pPr marL="342900" indent="-342900">
              <a:buAutoNum type="arabicPeriod"/>
            </a:pPr>
            <a:r>
              <a:rPr lang="is-IS" sz="1600" dirty="0" smtClean="0"/>
              <a:t>Design consideration: reduce memory, improve speed</a:t>
            </a:r>
          </a:p>
          <a:p>
            <a:pPr marL="342900" indent="-342900">
              <a:buAutoNum type="arabicPeriod"/>
            </a:pPr>
            <a:r>
              <a:rPr lang="is-IS" sz="1600" dirty="0" smtClean="0"/>
              <a:t>Interpretability: simple models are easier to interpert</a:t>
            </a:r>
          </a:p>
          <a:p>
            <a:pPr marL="342900" indent="-342900">
              <a:buAutoNum type="arabicPeriod"/>
            </a:pPr>
            <a:r>
              <a:rPr lang="is-IS" sz="1600" dirty="0" smtClean="0"/>
              <a:t>Predictive Accuracy (overfitting): trade-off between:</a:t>
            </a:r>
          </a:p>
          <a:p>
            <a:pPr marL="628650" lvl="1" indent="-285750">
              <a:buFontTx/>
              <a:buChar char="-"/>
            </a:pPr>
            <a:r>
              <a:rPr lang="en-GB" sz="1600" dirty="0" smtClean="0"/>
              <a:t>How well ca we fit this particular dataset?</a:t>
            </a:r>
          </a:p>
          <a:p>
            <a:pPr marL="628650" lvl="1" indent="-285750">
              <a:buFontTx/>
              <a:buChar char="-"/>
            </a:pPr>
            <a:r>
              <a:rPr lang="en-GB" sz="1600" dirty="0" smtClean="0"/>
              <a:t>How well can the results be generalised to other datasets?</a:t>
            </a:r>
          </a:p>
        </p:txBody>
      </p:sp>
      <p:sp>
        <p:nvSpPr>
          <p:cNvPr id="4" name="TextBox 3"/>
          <p:cNvSpPr txBox="1"/>
          <p:nvPr/>
        </p:nvSpPr>
        <p:spPr>
          <a:xfrm>
            <a:off x="266288" y="3564791"/>
            <a:ext cx="8578167" cy="2791559"/>
          </a:xfrm>
          <a:prstGeom prst="rect">
            <a:avLst/>
          </a:prstGeom>
          <a:noFill/>
        </p:spPr>
        <p:txBody>
          <a:bodyPr wrap="square" rtlCol="0">
            <a:spAutoFit/>
          </a:bodyPr>
          <a:lstStyle/>
          <a:p>
            <a:r>
              <a:rPr lang="en-GB" sz="1600" dirty="0" smtClean="0"/>
              <a:t>It is a technique to determine whether a model can be generalised to other similar databases (it measure the accuracy of a model).</a:t>
            </a:r>
          </a:p>
          <a:p>
            <a:endParaRPr lang="en-GB" sz="1600" dirty="0"/>
          </a:p>
          <a:p>
            <a:r>
              <a:rPr lang="en-GB" sz="1600" dirty="0" smtClean="0"/>
              <a:t>Approach:</a:t>
            </a:r>
            <a:endParaRPr lang="en-GB" sz="1600" dirty="0"/>
          </a:p>
          <a:p>
            <a:pPr marL="285750" indent="-285750">
              <a:buFontTx/>
              <a:buChar char="-"/>
            </a:pPr>
            <a:r>
              <a:rPr lang="en-GB" sz="1600" dirty="0" smtClean="0"/>
              <a:t>Divide the dataset into training and test datasets</a:t>
            </a:r>
          </a:p>
          <a:p>
            <a:pPr marL="285750" indent="-285750">
              <a:buFontTx/>
              <a:buChar char="-"/>
            </a:pPr>
            <a:r>
              <a:rPr lang="en-GB" sz="1600" dirty="0" smtClean="0"/>
              <a:t>Fit the model to the training set</a:t>
            </a:r>
          </a:p>
          <a:p>
            <a:pPr marL="285750" indent="-285750">
              <a:buFontTx/>
              <a:buChar char="-"/>
            </a:pPr>
            <a:r>
              <a:rPr lang="en-GB" sz="1600" dirty="0" smtClean="0"/>
              <a:t>Use test set to evaluate goodness of fit</a:t>
            </a:r>
          </a:p>
          <a:p>
            <a:endParaRPr lang="en-GB" sz="1600" dirty="0"/>
          </a:p>
          <a:p>
            <a:r>
              <a:rPr lang="en-GB" sz="1600" dirty="0" smtClean="0"/>
              <a:t>Theory</a:t>
            </a:r>
            <a:endParaRPr lang="en-GB" sz="1600" dirty="0"/>
          </a:p>
          <a:p>
            <a:pPr marL="285750" indent="-285750">
              <a:buFontTx/>
              <a:buChar char="-"/>
            </a:pPr>
            <a:r>
              <a:rPr lang="en-GB" sz="1600" dirty="0" smtClean="0"/>
              <a:t>Signal is correlated across tests and training sets</a:t>
            </a:r>
          </a:p>
          <a:p>
            <a:pPr marL="285750" indent="-285750">
              <a:buFontTx/>
              <a:buChar char="-"/>
            </a:pPr>
            <a:r>
              <a:rPr lang="en-GB" sz="1600" dirty="0" smtClean="0"/>
              <a:t>Noise is uncorrelated across tests and training sets</a:t>
            </a:r>
          </a:p>
        </p:txBody>
      </p:sp>
      <p:sp>
        <p:nvSpPr>
          <p:cNvPr id="5" name="Date Placeholder 4"/>
          <p:cNvSpPr>
            <a:spLocks noGrp="1"/>
          </p:cNvSpPr>
          <p:nvPr>
            <p:ph type="dt" sz="half" idx="10"/>
          </p:nvPr>
        </p:nvSpPr>
        <p:spPr/>
        <p:txBody>
          <a:bodyPr/>
          <a:lstStyle/>
          <a:p>
            <a:fld id="{58A6E98C-599D-45AB-89EB-F008EE322A60}" type="datetime1">
              <a:rPr lang="en-GB" smtClean="0"/>
              <a:t>25/01/2017</a:t>
            </a:fld>
            <a:endParaRPr lang="en-US"/>
          </a:p>
        </p:txBody>
      </p:sp>
      <p:sp>
        <p:nvSpPr>
          <p:cNvPr id="6" name="Footer Placeholder 5"/>
          <p:cNvSpPr>
            <a:spLocks noGrp="1"/>
          </p:cNvSpPr>
          <p:nvPr>
            <p:ph type="ftr" sz="quarter" idx="11"/>
          </p:nvPr>
        </p:nvSpPr>
        <p:spPr/>
        <p:txBody>
          <a:bodyPr/>
          <a:lstStyle/>
          <a:p>
            <a:r>
              <a:rPr lang="en-US" smtClean="0"/>
              <a:t>Connecting Nutrition and Health</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12</a:t>
            </a:fld>
            <a:endParaRPr lang="en-US"/>
          </a:p>
        </p:txBody>
      </p:sp>
      <p:sp>
        <p:nvSpPr>
          <p:cNvPr id="8" name="Title 5"/>
          <p:cNvSpPr txBox="1">
            <a:spLocks/>
          </p:cNvSpPr>
          <p:nvPr/>
        </p:nvSpPr>
        <p:spPr>
          <a:xfrm>
            <a:off x="457200" y="274638"/>
            <a:ext cx="8229600" cy="792162"/>
          </a:xfrm>
          <a:prstGeom prst="rect">
            <a:avLst/>
          </a:prstGeom>
        </p:spPr>
        <p:txBody>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Feature Selection and Coefficient Shrinkage</a:t>
            </a:r>
            <a:endParaRPr lang="en-GB" dirty="0"/>
          </a:p>
        </p:txBody>
      </p:sp>
      <p:sp>
        <p:nvSpPr>
          <p:cNvPr id="9" name="Rectangle 8"/>
          <p:cNvSpPr/>
          <p:nvPr/>
        </p:nvSpPr>
        <p:spPr>
          <a:xfrm>
            <a:off x="266290" y="882134"/>
            <a:ext cx="1310872" cy="369332"/>
          </a:xfrm>
          <a:prstGeom prst="rect">
            <a:avLst/>
          </a:prstGeom>
        </p:spPr>
        <p:txBody>
          <a:bodyPr wrap="none">
            <a:spAutoFit/>
          </a:bodyPr>
          <a:lstStyle/>
          <a:p>
            <a:r>
              <a:rPr lang="is-IS" b="1" dirty="0"/>
              <a:t>Motivation:</a:t>
            </a:r>
            <a:endParaRPr lang="is-IS" dirty="0"/>
          </a:p>
        </p:txBody>
      </p:sp>
      <p:sp>
        <p:nvSpPr>
          <p:cNvPr id="10" name="Rectangle 9"/>
          <p:cNvSpPr/>
          <p:nvPr/>
        </p:nvSpPr>
        <p:spPr>
          <a:xfrm>
            <a:off x="266290" y="3220659"/>
            <a:ext cx="1712264" cy="369332"/>
          </a:xfrm>
          <a:prstGeom prst="rect">
            <a:avLst/>
          </a:prstGeom>
        </p:spPr>
        <p:txBody>
          <a:bodyPr wrap="none">
            <a:spAutoFit/>
          </a:bodyPr>
          <a:lstStyle/>
          <a:p>
            <a:r>
              <a:rPr lang="is-IS" b="1" dirty="0"/>
              <a:t>Cross Validation</a:t>
            </a:r>
            <a:endParaRPr lang="is-IS" dirty="0"/>
          </a:p>
        </p:txBody>
      </p:sp>
    </p:spTree>
    <p:extLst>
      <p:ext uri="{BB962C8B-B14F-4D97-AF65-F5344CB8AC3E}">
        <p14:creationId xmlns:p14="http://schemas.microsoft.com/office/powerpoint/2010/main" val="3660381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p:cNvGraphicFramePr>
            <a:graphicFrameLocks noChangeAspect="1"/>
          </p:cNvGraphicFramePr>
          <p:nvPr>
            <p:extLst/>
          </p:nvPr>
        </p:nvGraphicFramePr>
        <p:xfrm>
          <a:off x="5030122" y="2185223"/>
          <a:ext cx="2989792" cy="627856"/>
        </p:xfrm>
        <a:graphic>
          <a:graphicData uri="http://schemas.openxmlformats.org/presentationml/2006/ole">
            <mc:AlternateContent xmlns:mc="http://schemas.openxmlformats.org/markup-compatibility/2006">
              <mc:Choice xmlns:v="urn:schemas-microsoft-com:vml" Requires="v">
                <p:oleObj spid="_x0000_s15431" name="Equation" r:id="rId4" imgW="1270000" imgH="266700" progId="Equation.3">
                  <p:embed/>
                </p:oleObj>
              </mc:Choice>
              <mc:Fallback>
                <p:oleObj name="Equation" r:id="rId4" imgW="1270000" imgH="266700" progId="Equation.3">
                  <p:embed/>
                  <p:pic>
                    <p:nvPicPr>
                      <p:cNvPr id="0" name=""/>
                      <p:cNvPicPr/>
                      <p:nvPr/>
                    </p:nvPicPr>
                    <p:blipFill>
                      <a:blip r:embed="rId5"/>
                      <a:stretch>
                        <a:fillRect/>
                      </a:stretch>
                    </p:blipFill>
                    <p:spPr>
                      <a:xfrm>
                        <a:off x="5030122" y="2185223"/>
                        <a:ext cx="2989792" cy="627856"/>
                      </a:xfrm>
                      <a:prstGeom prst="rect">
                        <a:avLst/>
                      </a:prstGeom>
                    </p:spPr>
                  </p:pic>
                </p:oleObj>
              </mc:Fallback>
            </mc:AlternateContent>
          </a:graphicData>
        </a:graphic>
      </p:graphicFrame>
      <p:sp>
        <p:nvSpPr>
          <p:cNvPr id="2" name="TextBox 1"/>
          <p:cNvSpPr txBox="1"/>
          <p:nvPr/>
        </p:nvSpPr>
        <p:spPr>
          <a:xfrm>
            <a:off x="4196680" y="1477337"/>
            <a:ext cx="4528220" cy="707886"/>
          </a:xfrm>
          <a:prstGeom prst="rect">
            <a:avLst/>
          </a:prstGeom>
          <a:noFill/>
        </p:spPr>
        <p:txBody>
          <a:bodyPr wrap="square" rtlCol="0">
            <a:spAutoFit/>
          </a:bodyPr>
          <a:lstStyle/>
          <a:p>
            <a:pPr algn="just">
              <a:spcBef>
                <a:spcPct val="20000"/>
              </a:spcBef>
            </a:pPr>
            <a:r>
              <a:rPr lang="en-US" sz="2000" dirty="0" err="1">
                <a:solidFill>
                  <a:srgbClr val="000000"/>
                </a:solidFill>
                <a:cs typeface="Gill Sans" charset="0"/>
              </a:rPr>
              <a:t>Regularised</a:t>
            </a:r>
            <a:r>
              <a:rPr lang="en-US" sz="2000" dirty="0">
                <a:solidFill>
                  <a:srgbClr val="000000"/>
                </a:solidFill>
                <a:cs typeface="Gill Sans" charset="0"/>
              </a:rPr>
              <a:t> Logistic regression based on a convex </a:t>
            </a:r>
            <a:r>
              <a:rPr lang="en-GB" sz="2000" dirty="0">
                <a:solidFill>
                  <a:srgbClr val="000000"/>
                </a:solidFill>
                <a:cs typeface="Gill Sans" charset="0"/>
              </a:rPr>
              <a:t>optimisation</a:t>
            </a:r>
            <a:r>
              <a:rPr lang="en-US" sz="2000" dirty="0">
                <a:solidFill>
                  <a:srgbClr val="000000"/>
                </a:solidFill>
                <a:cs typeface="Gill Sans" charset="0"/>
              </a:rPr>
              <a:t> problem:</a:t>
            </a:r>
          </a:p>
        </p:txBody>
      </p:sp>
      <p:graphicFrame>
        <p:nvGraphicFramePr>
          <p:cNvPr id="11" name="Object 10"/>
          <p:cNvGraphicFramePr>
            <a:graphicFrameLocks noChangeAspect="1"/>
          </p:cNvGraphicFramePr>
          <p:nvPr>
            <p:extLst/>
          </p:nvPr>
        </p:nvGraphicFramePr>
        <p:xfrm>
          <a:off x="4624318" y="3230277"/>
          <a:ext cx="3904986" cy="889494"/>
        </p:xfrm>
        <a:graphic>
          <a:graphicData uri="http://schemas.openxmlformats.org/presentationml/2006/ole">
            <mc:AlternateContent xmlns:mc="http://schemas.openxmlformats.org/markup-compatibility/2006">
              <mc:Choice xmlns:v="urn:schemas-microsoft-com:vml" Requires="v">
                <p:oleObj spid="_x0000_s15432" name="Equation" r:id="rId6" imgW="2006600" imgH="457200" progId="Equation.3">
                  <p:embed/>
                </p:oleObj>
              </mc:Choice>
              <mc:Fallback>
                <p:oleObj name="Equation" r:id="rId6" imgW="2006600" imgH="457200" progId="Equation.3">
                  <p:embed/>
                  <p:pic>
                    <p:nvPicPr>
                      <p:cNvPr id="0" name=""/>
                      <p:cNvPicPr/>
                      <p:nvPr/>
                    </p:nvPicPr>
                    <p:blipFill>
                      <a:blip r:embed="rId7"/>
                      <a:stretch>
                        <a:fillRect/>
                      </a:stretch>
                    </p:blipFill>
                    <p:spPr>
                      <a:xfrm>
                        <a:off x="4624318" y="3230277"/>
                        <a:ext cx="3904986" cy="889494"/>
                      </a:xfrm>
                      <a:prstGeom prst="rect">
                        <a:avLst/>
                      </a:prstGeom>
                    </p:spPr>
                  </p:pic>
                </p:oleObj>
              </mc:Fallback>
            </mc:AlternateContent>
          </a:graphicData>
        </a:graphic>
      </p:graphicFrame>
      <p:sp>
        <p:nvSpPr>
          <p:cNvPr id="19" name="TextBox 18"/>
          <p:cNvSpPr txBox="1"/>
          <p:nvPr/>
        </p:nvSpPr>
        <p:spPr>
          <a:xfrm>
            <a:off x="4348534" y="2961655"/>
            <a:ext cx="4490666" cy="400110"/>
          </a:xfrm>
          <a:prstGeom prst="rect">
            <a:avLst/>
          </a:prstGeom>
          <a:noFill/>
        </p:spPr>
        <p:txBody>
          <a:bodyPr wrap="square" rtlCol="0">
            <a:spAutoFit/>
          </a:bodyPr>
          <a:lstStyle/>
          <a:p>
            <a:r>
              <a:rPr lang="en-GB" sz="2000" dirty="0">
                <a:solidFill>
                  <a:srgbClr val="000000"/>
                </a:solidFill>
                <a:cs typeface="Gill Sans" charset="0"/>
              </a:rPr>
              <a:t>Where </a:t>
            </a:r>
            <a:r>
              <a:rPr lang="en-GB" sz="2000" i="1" dirty="0">
                <a:solidFill>
                  <a:srgbClr val="000000"/>
                </a:solidFill>
                <a:cs typeface="Gill Sans" charset="0"/>
              </a:rPr>
              <a:t>f(</a:t>
            </a:r>
            <a:r>
              <a:rPr lang="en-GB" sz="2000" b="1" i="1" dirty="0" err="1">
                <a:solidFill>
                  <a:srgbClr val="000000"/>
                </a:solidFill>
                <a:cs typeface="Gill Sans" charset="0"/>
              </a:rPr>
              <a:t>w</a:t>
            </a:r>
            <a:r>
              <a:rPr lang="en-GB" sz="2000" i="1" dirty="0" err="1">
                <a:solidFill>
                  <a:srgbClr val="000000"/>
                </a:solidFill>
                <a:cs typeface="Gill Sans" charset="0"/>
              </a:rPr>
              <a:t>,v</a:t>
            </a:r>
            <a:r>
              <a:rPr lang="en-GB" sz="2000" i="1" dirty="0">
                <a:solidFill>
                  <a:srgbClr val="000000"/>
                </a:solidFill>
                <a:cs typeface="Gill Sans" charset="0"/>
              </a:rPr>
              <a:t>)</a:t>
            </a:r>
            <a:r>
              <a:rPr lang="en-GB" sz="2000" dirty="0">
                <a:solidFill>
                  <a:srgbClr val="000000"/>
                </a:solidFill>
                <a:cs typeface="Gill Sans" charset="0"/>
              </a:rPr>
              <a:t> is the expected logistic loss</a:t>
            </a:r>
            <a:r>
              <a:rPr lang="en-GB" dirty="0">
                <a:solidFill>
                  <a:srgbClr val="000000"/>
                </a:solidFill>
              </a:rPr>
              <a:t>:</a:t>
            </a:r>
          </a:p>
        </p:txBody>
      </p:sp>
      <p:sp>
        <p:nvSpPr>
          <p:cNvPr id="20" name="TextBox 19"/>
          <p:cNvSpPr txBox="1"/>
          <p:nvPr/>
        </p:nvSpPr>
        <p:spPr>
          <a:xfrm>
            <a:off x="4431048" y="4347459"/>
            <a:ext cx="4408152" cy="400110"/>
          </a:xfrm>
          <a:prstGeom prst="rect">
            <a:avLst/>
          </a:prstGeom>
          <a:noFill/>
        </p:spPr>
        <p:txBody>
          <a:bodyPr wrap="square" rtlCol="0">
            <a:spAutoFit/>
          </a:bodyPr>
          <a:lstStyle/>
          <a:p>
            <a:pPr algn="just">
              <a:spcBef>
                <a:spcPct val="20000"/>
              </a:spcBef>
            </a:pPr>
            <a:r>
              <a:rPr lang="en-GB" sz="2000" dirty="0">
                <a:solidFill>
                  <a:srgbClr val="000000"/>
                </a:solidFill>
                <a:cs typeface="Gill Sans" charset="0"/>
              </a:rPr>
              <a:t>And penalty function is defined by</a:t>
            </a:r>
            <a:r>
              <a:rPr lang="en-GB" sz="2000" baseline="30000" dirty="0">
                <a:solidFill>
                  <a:srgbClr val="000000"/>
                </a:solidFill>
                <a:cs typeface="Gill Sans" charset="0"/>
              </a:rPr>
              <a:t>1</a:t>
            </a:r>
            <a:r>
              <a:rPr lang="en-GB" sz="2000" dirty="0">
                <a:solidFill>
                  <a:srgbClr val="000000"/>
                </a:solidFill>
                <a:cs typeface="Gill Sans" charset="0"/>
              </a:rPr>
              <a:t>:</a:t>
            </a:r>
            <a:endParaRPr lang="en-US" sz="2000" dirty="0">
              <a:solidFill>
                <a:srgbClr val="000000"/>
              </a:solidFill>
              <a:cs typeface="Gill Sans" charset="0"/>
            </a:endParaRPr>
          </a:p>
        </p:txBody>
      </p:sp>
      <p:sp>
        <p:nvSpPr>
          <p:cNvPr id="14" name="Rectangle 13"/>
          <p:cNvSpPr/>
          <p:nvPr/>
        </p:nvSpPr>
        <p:spPr>
          <a:xfrm>
            <a:off x="259660" y="5862211"/>
            <a:ext cx="8689232" cy="523220"/>
          </a:xfrm>
          <a:prstGeom prst="rect">
            <a:avLst/>
          </a:prstGeom>
        </p:spPr>
        <p:txBody>
          <a:bodyPr wrap="square">
            <a:spAutoFit/>
          </a:bodyPr>
          <a:lstStyle/>
          <a:p>
            <a:pPr algn="just"/>
            <a:r>
              <a:rPr lang="en-GB" sz="1400" baseline="30000" dirty="0">
                <a:latin typeface="Calibri"/>
                <a:ea typeface="Times New Roman"/>
                <a:cs typeface="Calibri"/>
              </a:rPr>
              <a:t>1</a:t>
            </a:r>
            <a:r>
              <a:rPr lang="en-GB" sz="1400" dirty="0">
                <a:latin typeface="Calibri"/>
                <a:ea typeface="Times New Roman"/>
                <a:cs typeface="Calibri"/>
              </a:rPr>
              <a:t> </a:t>
            </a:r>
            <a:r>
              <a:rPr lang="en-GB" sz="1400" dirty="0" err="1">
                <a:latin typeface="Calibri"/>
                <a:ea typeface="Times New Roman"/>
                <a:cs typeface="Calibri"/>
              </a:rPr>
              <a:t>Vlassis</a:t>
            </a:r>
            <a:r>
              <a:rPr lang="en-GB" sz="1400" dirty="0">
                <a:latin typeface="Calibri"/>
                <a:ea typeface="Times New Roman"/>
                <a:cs typeface="Calibri"/>
              </a:rPr>
              <a:t>, N., </a:t>
            </a:r>
            <a:r>
              <a:rPr lang="en-GB" sz="1400" dirty="0" err="1">
                <a:latin typeface="Calibri"/>
                <a:ea typeface="Times New Roman"/>
                <a:cs typeface="Calibri"/>
              </a:rPr>
              <a:t>Glaab</a:t>
            </a:r>
            <a:r>
              <a:rPr lang="en-GB" sz="1400" dirty="0">
                <a:latin typeface="Calibri"/>
                <a:ea typeface="Times New Roman"/>
                <a:cs typeface="Calibri"/>
              </a:rPr>
              <a:t>, E. (2015) </a:t>
            </a:r>
            <a:r>
              <a:rPr lang="en-GB" sz="1400" i="1" dirty="0">
                <a:latin typeface="Calibri"/>
                <a:ea typeface="Times New Roman"/>
                <a:cs typeface="Calibri"/>
              </a:rPr>
              <a:t>GenePEN: analysis of network activity alterations in complex diseases via the pairwise elastic net</a:t>
            </a:r>
            <a:r>
              <a:rPr lang="en-GB" sz="1400" dirty="0">
                <a:latin typeface="Calibri"/>
                <a:ea typeface="Times New Roman"/>
                <a:cs typeface="Calibri"/>
              </a:rPr>
              <a:t>. Stat. Appl. Genet. Mol. Biol. 2015; 14(2): 221-224.</a:t>
            </a:r>
            <a:r>
              <a:rPr lang="en-GB" sz="1400" dirty="0">
                <a:latin typeface="Calibri"/>
                <a:cs typeface="Calibri"/>
              </a:rPr>
              <a:t> </a:t>
            </a:r>
            <a:endParaRPr lang="en-US" sz="1400" dirty="0">
              <a:latin typeface="Calibri"/>
              <a:cs typeface="Calibri"/>
            </a:endParaRPr>
          </a:p>
        </p:txBody>
      </p:sp>
      <p:graphicFrame>
        <p:nvGraphicFramePr>
          <p:cNvPr id="13" name="Object 12"/>
          <p:cNvGraphicFramePr>
            <a:graphicFrameLocks noChangeAspect="1"/>
          </p:cNvGraphicFramePr>
          <p:nvPr>
            <p:extLst/>
          </p:nvPr>
        </p:nvGraphicFramePr>
        <p:xfrm>
          <a:off x="4305997" y="4584339"/>
          <a:ext cx="4679185" cy="965567"/>
        </p:xfrm>
        <a:graphic>
          <a:graphicData uri="http://schemas.openxmlformats.org/presentationml/2006/ole">
            <mc:AlternateContent xmlns:mc="http://schemas.openxmlformats.org/markup-compatibility/2006">
              <mc:Choice xmlns:v="urn:schemas-microsoft-com:vml" Requires="v">
                <p:oleObj spid="_x0000_s15433" name="Equation" r:id="rId8" imgW="2705100" imgH="558800" progId="Equation.3">
                  <p:embed/>
                </p:oleObj>
              </mc:Choice>
              <mc:Fallback>
                <p:oleObj name="Equation" r:id="rId8" imgW="2705100" imgH="558800" progId="Equation.3">
                  <p:embed/>
                  <p:pic>
                    <p:nvPicPr>
                      <p:cNvPr id="0" name=""/>
                      <p:cNvPicPr/>
                      <p:nvPr/>
                    </p:nvPicPr>
                    <p:blipFill>
                      <a:blip r:embed="rId9"/>
                      <a:stretch>
                        <a:fillRect/>
                      </a:stretch>
                    </p:blipFill>
                    <p:spPr>
                      <a:xfrm>
                        <a:off x="4305997" y="4584339"/>
                        <a:ext cx="4679185" cy="965567"/>
                      </a:xfrm>
                      <a:prstGeom prst="rect">
                        <a:avLst/>
                      </a:prstGeom>
                    </p:spPr>
                  </p:pic>
                </p:oleObj>
              </mc:Fallback>
            </mc:AlternateContent>
          </a:graphicData>
        </a:graphic>
      </p:graphicFrame>
      <p:sp>
        <p:nvSpPr>
          <p:cNvPr id="4" name="TextBox 3"/>
          <p:cNvSpPr txBox="1"/>
          <p:nvPr/>
        </p:nvSpPr>
        <p:spPr>
          <a:xfrm>
            <a:off x="229882" y="1601467"/>
            <a:ext cx="3718312" cy="2862322"/>
          </a:xfrm>
          <a:prstGeom prst="rect">
            <a:avLst/>
          </a:prstGeom>
          <a:noFill/>
        </p:spPr>
        <p:txBody>
          <a:bodyPr wrap="square" rtlCol="0">
            <a:spAutoFit/>
          </a:bodyPr>
          <a:lstStyle/>
          <a:p>
            <a:pPr algn="just"/>
            <a:r>
              <a:rPr lang="en-GB" sz="2000" dirty="0" smtClean="0"/>
              <a:t>GenePEN</a:t>
            </a:r>
            <a:r>
              <a:rPr lang="en-GB" sz="2000" baseline="30000" dirty="0"/>
              <a:t>1</a:t>
            </a:r>
            <a:r>
              <a:rPr lang="en-GB" sz="2000" dirty="0" smtClean="0"/>
              <a:t> </a:t>
            </a:r>
            <a:r>
              <a:rPr lang="en-GB" sz="2000" dirty="0"/>
              <a:t>identifies compact network activity alterations in functional omics datasets.</a:t>
            </a:r>
          </a:p>
          <a:p>
            <a:pPr algn="just"/>
            <a:endParaRPr lang="en-GB" sz="2000" dirty="0"/>
          </a:p>
          <a:p>
            <a:pPr algn="just"/>
            <a:r>
              <a:rPr lang="en-GB" sz="2000" b="1" dirty="0"/>
              <a:t>Aim</a:t>
            </a:r>
            <a:r>
              <a:rPr lang="en-GB" sz="2000" dirty="0"/>
              <a:t>: </a:t>
            </a:r>
          </a:p>
          <a:p>
            <a:pPr algn="just"/>
            <a:r>
              <a:rPr lang="en-GB" sz="2000" dirty="0"/>
              <a:t>To find a </a:t>
            </a:r>
            <a:r>
              <a:rPr lang="en-GB" sz="2000" i="1" dirty="0"/>
              <a:t>sparse</a:t>
            </a:r>
            <a:r>
              <a:rPr lang="en-GB" sz="2000" dirty="0"/>
              <a:t> set of discriminative genes that form a large </a:t>
            </a:r>
            <a:r>
              <a:rPr lang="en-GB" sz="2000" i="1" dirty="0"/>
              <a:t>connected </a:t>
            </a:r>
            <a:r>
              <a:rPr lang="en-GB" sz="2000" dirty="0" err="1"/>
              <a:t>subgraph</a:t>
            </a:r>
            <a:r>
              <a:rPr lang="en-GB" sz="2000" dirty="0"/>
              <a:t> of the input graph. </a:t>
            </a:r>
          </a:p>
        </p:txBody>
      </p:sp>
      <p:cxnSp>
        <p:nvCxnSpPr>
          <p:cNvPr id="8" name="Straight Connector 7"/>
          <p:cNvCxnSpPr/>
          <p:nvPr/>
        </p:nvCxnSpPr>
        <p:spPr>
          <a:xfrm>
            <a:off x="4098919" y="1422113"/>
            <a:ext cx="0" cy="4431520"/>
          </a:xfrm>
          <a:prstGeom prst="line">
            <a:avLst/>
          </a:prstGeom>
        </p:spPr>
        <p:style>
          <a:lnRef idx="2">
            <a:schemeClr val="accent1"/>
          </a:lnRef>
          <a:fillRef idx="0">
            <a:schemeClr val="accent1"/>
          </a:fillRef>
          <a:effectRef idx="1">
            <a:schemeClr val="accent1"/>
          </a:effectRef>
          <a:fontRef idx="minor">
            <a:schemeClr val="tx1"/>
          </a:fontRef>
        </p:style>
      </p:cxnSp>
      <p:sp>
        <p:nvSpPr>
          <p:cNvPr id="3" name="Date Placeholder 2"/>
          <p:cNvSpPr>
            <a:spLocks noGrp="1"/>
          </p:cNvSpPr>
          <p:nvPr>
            <p:ph type="dt" sz="half" idx="10"/>
          </p:nvPr>
        </p:nvSpPr>
        <p:spPr/>
        <p:txBody>
          <a:bodyPr/>
          <a:lstStyle/>
          <a:p>
            <a:fld id="{87A94AC8-2820-4AAB-9279-51A6D73F44BC}"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13</a:t>
            </a:fld>
            <a:endParaRPr lang="en-US"/>
          </a:p>
        </p:txBody>
      </p:sp>
      <p:sp>
        <p:nvSpPr>
          <p:cNvPr id="17" name="Title 5"/>
          <p:cNvSpPr txBox="1">
            <a:spLocks/>
          </p:cNvSpPr>
          <p:nvPr/>
        </p:nvSpPr>
        <p:spPr>
          <a:xfrm>
            <a:off x="457200" y="274638"/>
            <a:ext cx="8229600" cy="792162"/>
          </a:xfrm>
          <a:prstGeom prst="rect">
            <a:avLst/>
          </a:prstGeom>
        </p:spPr>
        <p:txBody>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Regularised Logistic Regression </a:t>
            </a:r>
          </a:p>
          <a:p>
            <a:r>
              <a:rPr lang="en-GB" dirty="0" smtClean="0"/>
              <a:t>Using a biological network as prior</a:t>
            </a:r>
            <a:r>
              <a:rPr lang="en-GB" sz="2800" baseline="30000" dirty="0"/>
              <a:t>1</a:t>
            </a:r>
            <a:endParaRPr lang="en-GB" dirty="0"/>
          </a:p>
        </p:txBody>
      </p:sp>
    </p:spTree>
    <p:extLst>
      <p:ext uri="{BB962C8B-B14F-4D97-AF65-F5344CB8AC3E}">
        <p14:creationId xmlns:p14="http://schemas.microsoft.com/office/powerpoint/2010/main" val="23008600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Introduction to biological networks</a:t>
            </a:r>
            <a:br>
              <a:rPr lang="en-GB" dirty="0"/>
            </a:br>
            <a:endParaRPr lang="en-GB" dirty="0"/>
          </a:p>
        </p:txBody>
      </p:sp>
      <p:sp>
        <p:nvSpPr>
          <p:cNvPr id="3" name="Text Placeholder 2"/>
          <p:cNvSpPr>
            <a:spLocks noGrp="1"/>
          </p:cNvSpPr>
          <p:nvPr>
            <p:ph type="body" idx="1"/>
          </p:nvPr>
        </p:nvSpPr>
        <p:spPr/>
        <p:txBody>
          <a:bodyPr/>
          <a:lstStyle/>
          <a:p>
            <a:r>
              <a:rPr lang="en-GB" dirty="0" smtClean="0"/>
              <a:t>Part II</a:t>
            </a:r>
            <a:endParaRPr lang="en-GB" dirty="0"/>
          </a:p>
        </p:txBody>
      </p:sp>
      <p:sp>
        <p:nvSpPr>
          <p:cNvPr id="5" name="Footer Placeholder 4"/>
          <p:cNvSpPr>
            <a:spLocks noGrp="1"/>
          </p:cNvSpPr>
          <p:nvPr>
            <p:ph type="ftr" sz="quarter" idx="11"/>
          </p:nvPr>
        </p:nvSpPr>
        <p:spPr/>
        <p:txBody>
          <a:bodyPr/>
          <a:lstStyle/>
          <a:p>
            <a:r>
              <a:rPr lang="en-US" dirty="0" smtClean="0"/>
              <a:t>Connecting Nutrition and Health</a:t>
            </a:r>
            <a:endParaRPr lang="en-US" dirty="0"/>
          </a:p>
        </p:txBody>
      </p:sp>
      <p:sp>
        <p:nvSpPr>
          <p:cNvPr id="6" name="Slide Number Placeholder 5"/>
          <p:cNvSpPr>
            <a:spLocks noGrp="1"/>
          </p:cNvSpPr>
          <p:nvPr>
            <p:ph type="sldNum" sz="quarter" idx="12"/>
          </p:nvPr>
        </p:nvSpPr>
        <p:spPr/>
        <p:txBody>
          <a:bodyPr/>
          <a:lstStyle/>
          <a:p>
            <a:fld id="{4B6C3A51-3C17-0249-9ECC-FA6C0DA4621B}" type="slidenum">
              <a:rPr lang="en-US" smtClean="0"/>
              <a:t>14</a:t>
            </a:fld>
            <a:endParaRPr lang="en-US"/>
          </a:p>
        </p:txBody>
      </p:sp>
      <p:sp>
        <p:nvSpPr>
          <p:cNvPr id="7" name="Date Placeholder 6"/>
          <p:cNvSpPr>
            <a:spLocks noGrp="1"/>
          </p:cNvSpPr>
          <p:nvPr>
            <p:ph type="dt" sz="half" idx="10"/>
          </p:nvPr>
        </p:nvSpPr>
        <p:spPr/>
        <p:txBody>
          <a:bodyPr/>
          <a:lstStyle/>
          <a:p>
            <a:fld id="{7A4561CB-60A2-42AE-85DE-E612B2477D78}" type="datetime1">
              <a:rPr lang="en-GB" smtClean="0"/>
              <a:t>25/01/2017</a:t>
            </a:fld>
            <a:endParaRPr lang="en-US"/>
          </a:p>
        </p:txBody>
      </p:sp>
    </p:spTree>
    <p:extLst>
      <p:ext uri="{BB962C8B-B14F-4D97-AF65-F5344CB8AC3E}">
        <p14:creationId xmlns:p14="http://schemas.microsoft.com/office/powerpoint/2010/main" val="1991695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Network types</a:t>
            </a:r>
            <a:endParaRPr lang="en-GB" dirty="0"/>
          </a:p>
        </p:txBody>
      </p:sp>
      <p:sp>
        <p:nvSpPr>
          <p:cNvPr id="7" name="Content Placeholder 6"/>
          <p:cNvSpPr>
            <a:spLocks noGrp="1"/>
          </p:cNvSpPr>
          <p:nvPr>
            <p:ph idx="1"/>
          </p:nvPr>
        </p:nvSpPr>
        <p:spPr/>
        <p:txBody>
          <a:bodyPr/>
          <a:lstStyle/>
          <a:p>
            <a:r>
              <a:rPr lang="en-GB" dirty="0" smtClean="0"/>
              <a:t>Description and definition of networks depending on type of</a:t>
            </a:r>
          </a:p>
          <a:p>
            <a:pPr lvl="1"/>
            <a:r>
              <a:rPr lang="en-GB" dirty="0"/>
              <a:t>M</a:t>
            </a:r>
            <a:r>
              <a:rPr lang="en-GB" dirty="0" smtClean="0"/>
              <a:t>olecules: DNA, RNA, proteins, chemicals</a:t>
            </a:r>
          </a:p>
          <a:p>
            <a:pPr lvl="1"/>
            <a:r>
              <a:rPr lang="en-GB" dirty="0"/>
              <a:t>R</a:t>
            </a:r>
            <a:r>
              <a:rPr lang="en-GB" dirty="0" smtClean="0"/>
              <a:t>elations: molecular binding, chemical reactions, logical associations</a:t>
            </a:r>
          </a:p>
          <a:p>
            <a:pPr lvl="1"/>
            <a:r>
              <a:rPr lang="en-GB" dirty="0" smtClean="0"/>
              <a:t>Representation: graph, hypergraph</a:t>
            </a:r>
          </a:p>
          <a:p>
            <a:pPr lvl="1"/>
            <a:endParaRPr lang="en-GB" dirty="0"/>
          </a:p>
        </p:txBody>
      </p:sp>
      <p:sp>
        <p:nvSpPr>
          <p:cNvPr id="4" name="Date Placeholder 3"/>
          <p:cNvSpPr>
            <a:spLocks noGrp="1"/>
          </p:cNvSpPr>
          <p:nvPr>
            <p:ph type="dt" sz="half" idx="10"/>
          </p:nvPr>
        </p:nvSpPr>
        <p:spPr/>
        <p:txBody>
          <a:bodyPr/>
          <a:lstStyle/>
          <a:p>
            <a:fld id="{D5A39B53-B207-4464-9BB6-9B3BD297F934}" type="datetime1">
              <a:rPr lang="en-GB" smtClean="0"/>
              <a:t>25/01/2017</a:t>
            </a:fld>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15</a:t>
            </a:fld>
            <a:endParaRPr lang="en-US"/>
          </a:p>
        </p:txBody>
      </p:sp>
      <p:sp>
        <p:nvSpPr>
          <p:cNvPr id="8" name="Footer Placeholder 7"/>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19480344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3"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23657" y="424845"/>
            <a:ext cx="7012127" cy="5128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7" name="Picture 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37200" y="3698023"/>
            <a:ext cx="3073400" cy="265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66913" y="3004286"/>
            <a:ext cx="5335587" cy="812800"/>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a:p>
        </p:txBody>
      </p:sp>
      <p:pic>
        <p:nvPicPr>
          <p:cNvPr id="23558" name="Picture 10"/>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8349" y="3179763"/>
            <a:ext cx="3644900" cy="276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Date Placeholder 1"/>
          <p:cNvSpPr>
            <a:spLocks noGrp="1"/>
          </p:cNvSpPr>
          <p:nvPr>
            <p:ph type="dt" sz="half" idx="10"/>
          </p:nvPr>
        </p:nvSpPr>
        <p:spPr/>
        <p:txBody>
          <a:bodyPr/>
          <a:lstStyle/>
          <a:p>
            <a:fld id="{78A9120F-CE50-4D87-BD14-4BE135AE1D58}" type="datetime1">
              <a:rPr lang="en-GB" smtClean="0"/>
              <a:t>25/01/2017</a:t>
            </a:fld>
            <a:endParaRPr lang="en-US"/>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16</a:t>
            </a:fld>
            <a:endParaRPr lang="en-US"/>
          </a:p>
        </p:txBody>
      </p:sp>
    </p:spTree>
    <p:extLst>
      <p:ext uri="{BB962C8B-B14F-4D97-AF65-F5344CB8AC3E}">
        <p14:creationId xmlns:p14="http://schemas.microsoft.com/office/powerpoint/2010/main" val="595272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3"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23657" y="424845"/>
            <a:ext cx="7012127" cy="5128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7" name="Picture 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37200" y="3698023"/>
            <a:ext cx="3073400" cy="265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66913" y="3004286"/>
            <a:ext cx="5335587" cy="812800"/>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a:p>
        </p:txBody>
      </p:sp>
      <p:pic>
        <p:nvPicPr>
          <p:cNvPr id="23558" name="Picture 10"/>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8349" y="3179763"/>
            <a:ext cx="3644900" cy="276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254000" y="424845"/>
            <a:ext cx="869657" cy="375255"/>
          </a:xfrm>
          <a:prstGeom prst="rect">
            <a:avLst/>
          </a:prstGeom>
          <a:noFill/>
        </p:spPr>
        <p:txBody>
          <a:bodyPr wrap="square" rtlCol="0">
            <a:spAutoFit/>
          </a:bodyPr>
          <a:lstStyle/>
          <a:p>
            <a:r>
              <a:rPr lang="en-GB" dirty="0" smtClean="0"/>
              <a:t>graph</a:t>
            </a:r>
            <a:endParaRPr lang="en-GB" dirty="0"/>
          </a:p>
        </p:txBody>
      </p:sp>
      <p:sp>
        <p:nvSpPr>
          <p:cNvPr id="3" name="TextBox 2"/>
          <p:cNvSpPr txBox="1"/>
          <p:nvPr/>
        </p:nvSpPr>
        <p:spPr>
          <a:xfrm>
            <a:off x="254000" y="5982991"/>
            <a:ext cx="1320800" cy="369332"/>
          </a:xfrm>
          <a:prstGeom prst="rect">
            <a:avLst/>
          </a:prstGeom>
          <a:noFill/>
        </p:spPr>
        <p:txBody>
          <a:bodyPr wrap="square" rtlCol="0">
            <a:spAutoFit/>
          </a:bodyPr>
          <a:lstStyle/>
          <a:p>
            <a:r>
              <a:rPr lang="en-GB" dirty="0" smtClean="0"/>
              <a:t>hypergraph</a:t>
            </a:r>
            <a:endParaRPr lang="en-GB" dirty="0"/>
          </a:p>
        </p:txBody>
      </p:sp>
      <p:sp>
        <p:nvSpPr>
          <p:cNvPr id="4" name="Date Placeholder 3"/>
          <p:cNvSpPr>
            <a:spLocks noGrp="1"/>
          </p:cNvSpPr>
          <p:nvPr>
            <p:ph type="dt" sz="half" idx="10"/>
          </p:nvPr>
        </p:nvSpPr>
        <p:spPr/>
        <p:txBody>
          <a:bodyPr/>
          <a:lstStyle/>
          <a:p>
            <a:fld id="{7681F6ED-DC35-4160-A4A6-F581F8FC20C5}"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17</a:t>
            </a:fld>
            <a:endParaRPr lang="en-US"/>
          </a:p>
        </p:txBody>
      </p:sp>
    </p:spTree>
    <p:extLst>
      <p:ext uri="{BB962C8B-B14F-4D97-AF65-F5344CB8AC3E}">
        <p14:creationId xmlns:p14="http://schemas.microsoft.com/office/powerpoint/2010/main" val="4503972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C3CEDE-B7EE-4F81-B88B-7D0AE48053ED}" type="datetime1">
              <a:rPr lang="en-GB" smtClean="0"/>
              <a:t>25/01/2017</a:t>
            </a:fld>
            <a:endParaRPr lang="en-US"/>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18</a:t>
            </a:fld>
            <a:endParaRPr lang="en-US"/>
          </a:p>
        </p:txBody>
      </p:sp>
      <p:graphicFrame>
        <p:nvGraphicFramePr>
          <p:cNvPr id="5" name="Diagram 4"/>
          <p:cNvGraphicFramePr/>
          <p:nvPr>
            <p:extLst>
              <p:ext uri="{D42A27DB-BD31-4B8C-83A1-F6EECF244321}">
                <p14:modId xmlns:p14="http://schemas.microsoft.com/office/powerpoint/2010/main" val="614703808"/>
              </p:ext>
            </p:extLst>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6908800" y="1638300"/>
            <a:ext cx="1943100" cy="1169551"/>
          </a:xfrm>
          <a:prstGeom prst="rect">
            <a:avLst/>
          </a:prstGeom>
          <a:noFill/>
        </p:spPr>
        <p:txBody>
          <a:bodyPr wrap="square" rtlCol="0">
            <a:spAutoFit/>
          </a:bodyPr>
          <a:lstStyle/>
          <a:p>
            <a:pPr marL="285750" lvl="0" indent="-285750">
              <a:buFont typeface="Arial" charset="0"/>
              <a:buChar char="•"/>
            </a:pPr>
            <a:r>
              <a:rPr lang="en-US" sz="1400" dirty="0"/>
              <a:t>Knowledge-based </a:t>
            </a:r>
            <a:r>
              <a:rPr lang="en-US" sz="1400" dirty="0" smtClean="0"/>
              <a:t>contextualization</a:t>
            </a:r>
          </a:p>
          <a:p>
            <a:pPr marL="285750" lvl="0" indent="-285750">
              <a:buFont typeface="Arial" charset="0"/>
              <a:buChar char="•"/>
            </a:pPr>
            <a:r>
              <a:rPr lang="en-US" sz="1400" dirty="0" smtClean="0"/>
              <a:t>Hubs detection</a:t>
            </a:r>
          </a:p>
          <a:p>
            <a:pPr marL="285750" lvl="0" indent="-285750">
              <a:buFont typeface="Arial" charset="0"/>
              <a:buChar char="•"/>
            </a:pPr>
            <a:r>
              <a:rPr lang="en-US" sz="1400" dirty="0" smtClean="0"/>
              <a:t>Signaling paths</a:t>
            </a:r>
            <a:endParaRPr lang="en-US" sz="1400" dirty="0"/>
          </a:p>
          <a:p>
            <a:endParaRPr lang="en-GB" sz="1400" dirty="0"/>
          </a:p>
        </p:txBody>
      </p:sp>
      <p:sp>
        <p:nvSpPr>
          <p:cNvPr id="7" name="TextBox 6"/>
          <p:cNvSpPr txBox="1"/>
          <p:nvPr/>
        </p:nvSpPr>
        <p:spPr>
          <a:xfrm>
            <a:off x="6908800" y="4318000"/>
            <a:ext cx="1549400" cy="954107"/>
          </a:xfrm>
          <a:prstGeom prst="rect">
            <a:avLst/>
          </a:prstGeom>
          <a:noFill/>
        </p:spPr>
        <p:txBody>
          <a:bodyPr wrap="square" rtlCol="0">
            <a:spAutoFit/>
          </a:bodyPr>
          <a:lstStyle/>
          <a:p>
            <a:pPr marL="285750" lvl="0" indent="-285750">
              <a:buFont typeface="Arial" charset="0"/>
              <a:buChar char="•"/>
            </a:pPr>
            <a:r>
              <a:rPr lang="en-US" sz="1400" dirty="0" smtClean="0"/>
              <a:t>Active</a:t>
            </a:r>
          </a:p>
          <a:p>
            <a:pPr marL="285750" lvl="0" indent="-285750">
              <a:buFont typeface="Arial" charset="0"/>
              <a:buChar char="•"/>
            </a:pPr>
            <a:r>
              <a:rPr lang="en-US" sz="1400" dirty="0" smtClean="0"/>
              <a:t>Differential</a:t>
            </a:r>
          </a:p>
          <a:p>
            <a:pPr marL="285750" lvl="0" indent="-285750">
              <a:buFont typeface="Arial" charset="0"/>
              <a:buChar char="•"/>
            </a:pPr>
            <a:r>
              <a:rPr lang="en-US" sz="1400" dirty="0" smtClean="0"/>
              <a:t>Conserved</a:t>
            </a:r>
            <a:endParaRPr lang="en-US" sz="1400" dirty="0"/>
          </a:p>
          <a:p>
            <a:endParaRPr lang="en-GB" sz="1400" dirty="0"/>
          </a:p>
        </p:txBody>
      </p:sp>
      <p:sp>
        <p:nvSpPr>
          <p:cNvPr id="8" name="TextBox 7"/>
          <p:cNvSpPr txBox="1"/>
          <p:nvPr/>
        </p:nvSpPr>
        <p:spPr>
          <a:xfrm>
            <a:off x="457200" y="1651000"/>
            <a:ext cx="1689100" cy="738664"/>
          </a:xfrm>
          <a:prstGeom prst="rect">
            <a:avLst/>
          </a:prstGeom>
          <a:noFill/>
        </p:spPr>
        <p:txBody>
          <a:bodyPr wrap="square" rtlCol="0">
            <a:spAutoFit/>
          </a:bodyPr>
          <a:lstStyle/>
          <a:p>
            <a:pPr marL="285750" lvl="0" indent="-285750">
              <a:buFont typeface="Arial" charset="0"/>
              <a:buChar char="•"/>
            </a:pPr>
            <a:r>
              <a:rPr lang="en-US" sz="1400"/>
              <a:t>Text </a:t>
            </a:r>
            <a:r>
              <a:rPr lang="en-US" sz="1400" smtClean="0"/>
              <a:t>mining</a:t>
            </a:r>
          </a:p>
          <a:p>
            <a:pPr marL="285750" lvl="0" indent="-285750">
              <a:buFont typeface="Arial" charset="0"/>
              <a:buChar char="•"/>
            </a:pPr>
            <a:r>
              <a:rPr lang="en-US" sz="1400" dirty="0" smtClean="0"/>
              <a:t>Expression </a:t>
            </a:r>
            <a:r>
              <a:rPr lang="en-US" sz="1400" dirty="0"/>
              <a:t>data</a:t>
            </a:r>
          </a:p>
          <a:p>
            <a:endParaRPr lang="en-GB" sz="1400" dirty="0"/>
          </a:p>
        </p:txBody>
      </p:sp>
      <p:sp>
        <p:nvSpPr>
          <p:cNvPr id="9" name="TextBox 8"/>
          <p:cNvSpPr txBox="1"/>
          <p:nvPr/>
        </p:nvSpPr>
        <p:spPr>
          <a:xfrm>
            <a:off x="584200" y="4457700"/>
            <a:ext cx="1562100" cy="523220"/>
          </a:xfrm>
          <a:prstGeom prst="rect">
            <a:avLst/>
          </a:prstGeom>
          <a:noFill/>
        </p:spPr>
        <p:txBody>
          <a:bodyPr wrap="square" rtlCol="0">
            <a:spAutoFit/>
          </a:bodyPr>
          <a:lstStyle/>
          <a:p>
            <a:pPr marL="285750" indent="-285750">
              <a:buFont typeface="Arial" charset="0"/>
              <a:buChar char="•"/>
            </a:pPr>
            <a:r>
              <a:rPr lang="en-GB" sz="1400" dirty="0" smtClean="0"/>
              <a:t>Attractors</a:t>
            </a:r>
          </a:p>
          <a:p>
            <a:pPr marL="285750" indent="-285750">
              <a:buFont typeface="Arial" charset="0"/>
              <a:buChar char="•"/>
            </a:pPr>
            <a:r>
              <a:rPr lang="en-GB" sz="1400" dirty="0" smtClean="0"/>
              <a:t>Steady states</a:t>
            </a:r>
            <a:endParaRPr lang="en-GB" sz="1400" dirty="0"/>
          </a:p>
        </p:txBody>
      </p:sp>
    </p:spTree>
    <p:extLst>
      <p:ext uri="{BB962C8B-B14F-4D97-AF65-F5344CB8AC3E}">
        <p14:creationId xmlns:p14="http://schemas.microsoft.com/office/powerpoint/2010/main" val="872299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Popular Tools to integrate data on networks</a:t>
            </a:r>
            <a:r>
              <a:rPr lang="en-GB" dirty="0"/>
              <a:t/>
            </a:r>
            <a:br>
              <a:rPr lang="en-GB" dirty="0"/>
            </a:br>
            <a:endParaRPr lang="en-GB" dirty="0"/>
          </a:p>
        </p:txBody>
      </p:sp>
      <p:sp>
        <p:nvSpPr>
          <p:cNvPr id="3" name="Text Placeholder 2"/>
          <p:cNvSpPr>
            <a:spLocks noGrp="1"/>
          </p:cNvSpPr>
          <p:nvPr>
            <p:ph type="body" idx="1"/>
          </p:nvPr>
        </p:nvSpPr>
        <p:spPr/>
        <p:txBody>
          <a:bodyPr/>
          <a:lstStyle/>
          <a:p>
            <a:r>
              <a:rPr lang="en-GB" dirty="0" smtClean="0"/>
              <a:t>Part III</a:t>
            </a:r>
            <a:endParaRPr lang="en-GB" dirty="0"/>
          </a:p>
        </p:txBody>
      </p:sp>
      <p:sp>
        <p:nvSpPr>
          <p:cNvPr id="4" name="Date Placeholder 3"/>
          <p:cNvSpPr>
            <a:spLocks noGrp="1"/>
          </p:cNvSpPr>
          <p:nvPr>
            <p:ph type="dt" sz="half" idx="10"/>
          </p:nvPr>
        </p:nvSpPr>
        <p:spPr/>
        <p:txBody>
          <a:bodyPr/>
          <a:lstStyle/>
          <a:p>
            <a:fld id="{9F3F6627-4146-4E37-BE5D-326954F90B74}" type="datetime1">
              <a:rPr lang="en-GB" smtClean="0"/>
              <a:t>25/01/2017</a:t>
            </a:fld>
            <a:endParaRPr lang="en-US"/>
          </a:p>
        </p:txBody>
      </p:sp>
      <p:sp>
        <p:nvSpPr>
          <p:cNvPr id="5" name="Footer Placeholder 4"/>
          <p:cNvSpPr>
            <a:spLocks noGrp="1"/>
          </p:cNvSpPr>
          <p:nvPr>
            <p:ph type="ftr" sz="quarter" idx="11"/>
          </p:nvPr>
        </p:nvSpPr>
        <p:spPr/>
        <p:txBody>
          <a:bodyPr/>
          <a:lstStyle/>
          <a:p>
            <a:r>
              <a:rPr lang="en-US" dirty="0" smtClean="0"/>
              <a:t>Connecting Nutrition and Health</a:t>
            </a:r>
            <a:endParaRPr lang="en-US" dirty="0"/>
          </a:p>
        </p:txBody>
      </p:sp>
      <p:sp>
        <p:nvSpPr>
          <p:cNvPr id="6" name="Slide Number Placeholder 5"/>
          <p:cNvSpPr>
            <a:spLocks noGrp="1"/>
          </p:cNvSpPr>
          <p:nvPr>
            <p:ph type="sldNum" sz="quarter" idx="12"/>
          </p:nvPr>
        </p:nvSpPr>
        <p:spPr/>
        <p:txBody>
          <a:bodyPr/>
          <a:lstStyle/>
          <a:p>
            <a:fld id="{4B6C3A51-3C17-0249-9ECC-FA6C0DA4621B}" type="slidenum">
              <a:rPr lang="en-US" smtClean="0"/>
              <a:t>19</a:t>
            </a:fld>
            <a:endParaRPr lang="en-US"/>
          </a:p>
        </p:txBody>
      </p:sp>
    </p:spTree>
    <p:extLst>
      <p:ext uri="{BB962C8B-B14F-4D97-AF65-F5344CB8AC3E}">
        <p14:creationId xmlns:p14="http://schemas.microsoft.com/office/powerpoint/2010/main" val="187073850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Cytoscape</a:t>
            </a:r>
            <a:endParaRPr lang="en-US" dirty="0"/>
          </a:p>
        </p:txBody>
      </p:sp>
      <p:sp>
        <p:nvSpPr>
          <p:cNvPr id="3" name="Content Placeholder 2"/>
          <p:cNvSpPr>
            <a:spLocks noGrp="1"/>
          </p:cNvSpPr>
          <p:nvPr>
            <p:ph idx="1"/>
          </p:nvPr>
        </p:nvSpPr>
        <p:spPr>
          <a:xfrm>
            <a:off x="457200" y="1270116"/>
            <a:ext cx="4394200" cy="4856048"/>
          </a:xfrm>
        </p:spPr>
        <p:txBody>
          <a:bodyPr/>
          <a:lstStyle/>
          <a:p>
            <a:r>
              <a:rPr lang="en-US" dirty="0" smtClean="0"/>
              <a:t>Network construction, analysis and visualization environment</a:t>
            </a:r>
          </a:p>
          <a:p>
            <a:r>
              <a:rPr lang="en-US" dirty="0" smtClean="0"/>
              <a:t>Dozens of plugins for network-related analysis</a:t>
            </a:r>
          </a:p>
          <a:p>
            <a:pPr lvl="1"/>
            <a:r>
              <a:rPr lang="en-US" dirty="0" smtClean="0"/>
              <a:t>Network reconstruction: data driven, text mining, </a:t>
            </a:r>
            <a:r>
              <a:rPr lang="en-US" dirty="0" err="1" smtClean="0"/>
              <a:t>bayesian</a:t>
            </a:r>
            <a:endParaRPr lang="en-US" dirty="0" smtClean="0"/>
          </a:p>
          <a:p>
            <a:pPr lvl="1"/>
            <a:r>
              <a:rPr lang="en-US" dirty="0" smtClean="0"/>
              <a:t>Functional analysis: enrichment, GO, pathway analysis</a:t>
            </a:r>
          </a:p>
          <a:p>
            <a:pPr lvl="1"/>
            <a:r>
              <a:rPr lang="en-US" dirty="0" smtClean="0"/>
              <a:t>Clustering and modularization</a:t>
            </a:r>
          </a:p>
          <a:p>
            <a:pPr lvl="1"/>
            <a:r>
              <a:rPr lang="en-US" dirty="0" smtClean="0"/>
              <a:t>Graph analysis</a:t>
            </a:r>
          </a:p>
          <a:p>
            <a:pPr lvl="1"/>
            <a:r>
              <a:rPr lang="en-US" dirty="0" smtClean="0"/>
              <a:t>Utility (formats, identifiers translation)</a:t>
            </a:r>
          </a:p>
          <a:p>
            <a:pPr lvl="1"/>
            <a:endParaRPr lang="en-US" dirty="0" smtClean="0"/>
          </a:p>
          <a:p>
            <a:pPr marL="0" indent="0">
              <a:buNone/>
            </a:pPr>
            <a:endParaRPr lang="en-US" dirty="0"/>
          </a:p>
        </p:txBody>
      </p:sp>
      <p:pic>
        <p:nvPicPr>
          <p:cNvPr id="4" name="Picture 3"/>
          <p:cNvPicPr>
            <a:picLocks noChangeAspect="1"/>
          </p:cNvPicPr>
          <p:nvPr/>
        </p:nvPicPr>
        <p:blipFill>
          <a:blip r:embed="rId2"/>
          <a:stretch>
            <a:fillRect/>
          </a:stretch>
        </p:blipFill>
        <p:spPr>
          <a:xfrm>
            <a:off x="4842484" y="1270115"/>
            <a:ext cx="4301516" cy="5187301"/>
          </a:xfrm>
          <a:prstGeom prst="rect">
            <a:avLst/>
          </a:prstGeom>
        </p:spPr>
      </p:pic>
      <p:sp>
        <p:nvSpPr>
          <p:cNvPr id="5" name="Date Placeholder 4"/>
          <p:cNvSpPr>
            <a:spLocks noGrp="1"/>
          </p:cNvSpPr>
          <p:nvPr>
            <p:ph type="dt" sz="half" idx="10"/>
          </p:nvPr>
        </p:nvSpPr>
        <p:spPr/>
        <p:txBody>
          <a:bodyPr/>
          <a:lstStyle/>
          <a:p>
            <a:fld id="{2FE936E6-5260-4C77-913E-F7CEB711AFAD}" type="datetime1">
              <a:rPr lang="en-GB" smtClean="0"/>
              <a:t>25/01/2017</a:t>
            </a:fld>
            <a:endParaRPr lang="en-US"/>
          </a:p>
        </p:txBody>
      </p:sp>
      <p:sp>
        <p:nvSpPr>
          <p:cNvPr id="6" name="Footer Placeholder 5"/>
          <p:cNvSpPr>
            <a:spLocks noGrp="1"/>
          </p:cNvSpPr>
          <p:nvPr>
            <p:ph type="ftr" sz="quarter" idx="11"/>
          </p:nvPr>
        </p:nvSpPr>
        <p:spPr/>
        <p:txBody>
          <a:bodyPr/>
          <a:lstStyle/>
          <a:p>
            <a:r>
              <a:rPr lang="en-US" smtClean="0"/>
              <a:t>Connecting Nutrition and Health</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20</a:t>
            </a:fld>
            <a:endParaRPr lang="en-US"/>
          </a:p>
        </p:txBody>
      </p:sp>
    </p:spTree>
    <p:extLst>
      <p:ext uri="{BB962C8B-B14F-4D97-AF65-F5344CB8AC3E}">
        <p14:creationId xmlns:p14="http://schemas.microsoft.com/office/powerpoint/2010/main" val="1975544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Statistical approaches for the analysis of High-dimensional data</a:t>
            </a:r>
            <a:r>
              <a:rPr lang="en-GB" dirty="0"/>
              <a:t/>
            </a:r>
            <a:br>
              <a:rPr lang="en-GB" dirty="0"/>
            </a:br>
            <a:endParaRPr lang="en-GB" dirty="0"/>
          </a:p>
        </p:txBody>
      </p:sp>
      <p:sp>
        <p:nvSpPr>
          <p:cNvPr id="3" name="Text Placeholder 2"/>
          <p:cNvSpPr>
            <a:spLocks noGrp="1"/>
          </p:cNvSpPr>
          <p:nvPr>
            <p:ph type="body" idx="1"/>
          </p:nvPr>
        </p:nvSpPr>
        <p:spPr/>
        <p:txBody>
          <a:bodyPr/>
          <a:lstStyle/>
          <a:p>
            <a:r>
              <a:rPr lang="en-GB" dirty="0" smtClean="0"/>
              <a:t>Part I</a:t>
            </a:r>
            <a:endParaRPr lang="en-GB" dirty="0"/>
          </a:p>
        </p:txBody>
      </p:sp>
      <p:sp>
        <p:nvSpPr>
          <p:cNvPr id="4" name="Date Placeholder 3"/>
          <p:cNvSpPr>
            <a:spLocks noGrp="1"/>
          </p:cNvSpPr>
          <p:nvPr>
            <p:ph type="dt" sz="half" idx="10"/>
          </p:nvPr>
        </p:nvSpPr>
        <p:spPr/>
        <p:txBody>
          <a:bodyPr/>
          <a:lstStyle/>
          <a:p>
            <a:fld id="{1C700A09-C1C3-4739-BAFC-4D003FAF93A1}" type="datetime1">
              <a:rPr lang="en-GB" smtClean="0"/>
              <a:t>25/01/2017</a:t>
            </a:fld>
            <a:endParaRPr lang="en-US"/>
          </a:p>
        </p:txBody>
      </p:sp>
      <p:sp>
        <p:nvSpPr>
          <p:cNvPr id="5" name="Footer Placeholder 4"/>
          <p:cNvSpPr>
            <a:spLocks noGrp="1"/>
          </p:cNvSpPr>
          <p:nvPr>
            <p:ph type="ftr" sz="quarter" idx="11"/>
          </p:nvPr>
        </p:nvSpPr>
        <p:spPr/>
        <p:txBody>
          <a:bodyPr/>
          <a:lstStyle/>
          <a:p>
            <a:r>
              <a:rPr lang="en-US" dirty="0" smtClean="0"/>
              <a:t>Connecting Nutrition and Health</a:t>
            </a:r>
            <a:endParaRPr lang="en-US" dirty="0"/>
          </a:p>
        </p:txBody>
      </p:sp>
      <p:sp>
        <p:nvSpPr>
          <p:cNvPr id="6" name="Slide Number Placeholder 5"/>
          <p:cNvSpPr>
            <a:spLocks noGrp="1"/>
          </p:cNvSpPr>
          <p:nvPr>
            <p:ph type="sldNum" sz="quarter" idx="12"/>
          </p:nvPr>
        </p:nvSpPr>
        <p:spPr/>
        <p:txBody>
          <a:bodyPr/>
          <a:lstStyle/>
          <a:p>
            <a:fld id="{4B6C3A51-3C17-0249-9ECC-FA6C0DA4621B}" type="slidenum">
              <a:rPr lang="en-US" smtClean="0"/>
              <a:t>3</a:t>
            </a:fld>
            <a:endParaRPr lang="en-US"/>
          </a:p>
        </p:txBody>
      </p:sp>
    </p:spTree>
    <p:extLst>
      <p:ext uri="{BB962C8B-B14F-4D97-AF65-F5344CB8AC3E}">
        <p14:creationId xmlns:p14="http://schemas.microsoft.com/office/powerpoint/2010/main" val="2023213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Others</a:t>
            </a:r>
            <a:endParaRPr lang="en-US" dirty="0"/>
          </a:p>
        </p:txBody>
      </p:sp>
      <p:sp>
        <p:nvSpPr>
          <p:cNvPr id="4" name="Content Placeholder 3"/>
          <p:cNvSpPr>
            <a:spLocks noGrp="1"/>
          </p:cNvSpPr>
          <p:nvPr>
            <p:ph idx="1"/>
          </p:nvPr>
        </p:nvSpPr>
        <p:spPr/>
        <p:txBody>
          <a:bodyPr/>
          <a:lstStyle/>
          <a:p>
            <a:r>
              <a:rPr lang="en-US" dirty="0" smtClean="0"/>
              <a:t>Igraph (python, R)</a:t>
            </a:r>
          </a:p>
          <a:p>
            <a:r>
              <a:rPr lang="en-US" dirty="0" smtClean="0"/>
              <a:t>Network analysis on Galaxy</a:t>
            </a:r>
          </a:p>
          <a:p>
            <a:pPr lvl="1"/>
            <a:r>
              <a:rPr lang="en-US" dirty="0" smtClean="0"/>
              <a:t>Encore: Construction</a:t>
            </a:r>
            <a:r>
              <a:rPr lang="en-US" dirty="0"/>
              <a:t>, analysis, and visualization of gene-gene interaction networks for sequencing </a:t>
            </a:r>
            <a:r>
              <a:rPr lang="en-US" dirty="0" smtClean="0"/>
              <a:t>data</a:t>
            </a:r>
            <a:r>
              <a:rPr lang="en-US" dirty="0"/>
              <a:t> </a:t>
            </a:r>
            <a:r>
              <a:rPr lang="en-US" dirty="0" smtClean="0"/>
              <a:t>(</a:t>
            </a:r>
            <a:r>
              <a:rPr lang="en-US" dirty="0" err="1" smtClean="0"/>
              <a:t>Lareau</a:t>
            </a:r>
            <a:r>
              <a:rPr lang="en-US" dirty="0" smtClean="0"/>
              <a:t> CA et al.)</a:t>
            </a:r>
          </a:p>
          <a:p>
            <a:pPr lvl="1"/>
            <a:r>
              <a:rPr lang="en-US" dirty="0" err="1" smtClean="0"/>
              <a:t>SBMLsqueezer</a:t>
            </a:r>
            <a:r>
              <a:rPr lang="en-US" dirty="0"/>
              <a:t>: Generate kinetic rate equations for biochemical </a:t>
            </a:r>
            <a:r>
              <a:rPr lang="en-US" dirty="0" smtClean="0"/>
              <a:t>networks</a:t>
            </a:r>
          </a:p>
          <a:p>
            <a:pPr lvl="1"/>
            <a:r>
              <a:rPr lang="en-US" dirty="0" err="1" smtClean="0"/>
              <a:t>PredPharmTox</a:t>
            </a:r>
            <a:r>
              <a:rPr lang="en-US" dirty="0"/>
              <a:t>: Implements the </a:t>
            </a:r>
            <a:r>
              <a:rPr lang="en-US" dirty="0" err="1"/>
              <a:t>QuantMap</a:t>
            </a:r>
            <a:r>
              <a:rPr lang="en-US" dirty="0"/>
              <a:t> tools for grouping chemicals by biological </a:t>
            </a:r>
            <a:r>
              <a:rPr lang="en-US" dirty="0" smtClean="0"/>
              <a:t>activity (</a:t>
            </a:r>
            <a:r>
              <a:rPr lang="en-US" dirty="0" err="1" smtClean="0"/>
              <a:t>Schaal</a:t>
            </a:r>
            <a:r>
              <a:rPr lang="en-US" dirty="0" smtClean="0"/>
              <a:t> et al.)</a:t>
            </a:r>
          </a:p>
          <a:p>
            <a:pPr marL="0" indent="0">
              <a:buNone/>
            </a:pPr>
            <a:endParaRPr lang="en-US" dirty="0" smtClean="0"/>
          </a:p>
          <a:p>
            <a:endParaRPr lang="en-US" dirty="0"/>
          </a:p>
          <a:p>
            <a:endParaRPr lang="en-US" dirty="0"/>
          </a:p>
        </p:txBody>
      </p:sp>
      <p:sp>
        <p:nvSpPr>
          <p:cNvPr id="3" name="Date Placeholder 2"/>
          <p:cNvSpPr>
            <a:spLocks noGrp="1"/>
          </p:cNvSpPr>
          <p:nvPr>
            <p:ph type="dt" sz="half" idx="10"/>
          </p:nvPr>
        </p:nvSpPr>
        <p:spPr/>
        <p:txBody>
          <a:bodyPr/>
          <a:lstStyle/>
          <a:p>
            <a:fld id="{EDE4C7D9-DF61-4E39-BE16-4F7ED023628B}"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21</a:t>
            </a:fld>
            <a:endParaRPr lang="en-US"/>
          </a:p>
        </p:txBody>
      </p:sp>
    </p:spTree>
    <p:extLst>
      <p:ext uri="{BB962C8B-B14F-4D97-AF65-F5344CB8AC3E}">
        <p14:creationId xmlns:p14="http://schemas.microsoft.com/office/powerpoint/2010/main" val="7264174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PathVisio</a:t>
            </a:r>
            <a:endParaRPr lang="en-US" dirty="0"/>
          </a:p>
        </p:txBody>
      </p:sp>
      <p:sp>
        <p:nvSpPr>
          <p:cNvPr id="3" name="Content Placeholder 2"/>
          <p:cNvSpPr>
            <a:spLocks noGrp="1"/>
          </p:cNvSpPr>
          <p:nvPr>
            <p:ph idx="1"/>
          </p:nvPr>
        </p:nvSpPr>
        <p:spPr/>
        <p:txBody>
          <a:bodyPr/>
          <a:lstStyle/>
          <a:p>
            <a:r>
              <a:rPr lang="en-US" b="1" dirty="0"/>
              <a:t>F</a:t>
            </a:r>
            <a:r>
              <a:rPr lang="en-US" b="1" dirty="0" smtClean="0"/>
              <a:t>ree</a:t>
            </a:r>
            <a:r>
              <a:rPr lang="en-US" dirty="0" smtClean="0"/>
              <a:t> </a:t>
            </a:r>
            <a:r>
              <a:rPr lang="en-US" dirty="0"/>
              <a:t>open-source </a:t>
            </a:r>
            <a:r>
              <a:rPr lang="en-US" b="1" dirty="0"/>
              <a:t>pathway analysis and drawing </a:t>
            </a:r>
            <a:r>
              <a:rPr lang="en-US" b="1" dirty="0" smtClean="0"/>
              <a:t>software</a:t>
            </a:r>
          </a:p>
          <a:p>
            <a:r>
              <a:rPr lang="en-US" dirty="0"/>
              <a:t>V</a:t>
            </a:r>
            <a:r>
              <a:rPr lang="en-US" dirty="0" smtClean="0"/>
              <a:t>isualize </a:t>
            </a:r>
            <a:r>
              <a:rPr lang="en-US" dirty="0"/>
              <a:t>your own experimental </a:t>
            </a:r>
            <a:r>
              <a:rPr lang="en-US" dirty="0" smtClean="0"/>
              <a:t>data</a:t>
            </a:r>
          </a:p>
          <a:p>
            <a:r>
              <a:rPr lang="en-US" dirty="0"/>
              <a:t>F</a:t>
            </a:r>
            <a:r>
              <a:rPr lang="en-US" dirty="0" smtClean="0"/>
              <a:t>ind </a:t>
            </a:r>
            <a:r>
              <a:rPr lang="en-US" dirty="0"/>
              <a:t>relevant pathways that are over-represented in your data </a:t>
            </a:r>
            <a:r>
              <a:rPr lang="en-US" dirty="0" smtClean="0"/>
              <a:t>set</a:t>
            </a:r>
          </a:p>
          <a:p>
            <a:r>
              <a:rPr lang="en-US" dirty="0"/>
              <a:t>Additional features </a:t>
            </a:r>
            <a:r>
              <a:rPr lang="en-US" dirty="0" smtClean="0"/>
              <a:t>available </a:t>
            </a:r>
            <a:r>
              <a:rPr lang="en-US" dirty="0"/>
              <a:t>as </a:t>
            </a:r>
            <a:r>
              <a:rPr lang="en-US" dirty="0" smtClean="0"/>
              <a:t>plugins</a:t>
            </a:r>
          </a:p>
          <a:p>
            <a:pPr lvl="1"/>
            <a:r>
              <a:rPr lang="en-US" dirty="0" smtClean="0"/>
              <a:t>Currently ~20 plugins available</a:t>
            </a:r>
          </a:p>
          <a:p>
            <a:pPr lvl="1"/>
            <a:r>
              <a:rPr lang="en-US" dirty="0" smtClean="0"/>
              <a:t>Export/import, GO analysis</a:t>
            </a:r>
            <a:endParaRPr lang="en-US" dirty="0"/>
          </a:p>
        </p:txBody>
      </p:sp>
      <p:pic>
        <p:nvPicPr>
          <p:cNvPr id="4" name="Picture 3"/>
          <p:cNvPicPr>
            <a:picLocks noChangeAspect="1"/>
          </p:cNvPicPr>
          <p:nvPr/>
        </p:nvPicPr>
        <p:blipFill rotWithShape="1">
          <a:blip r:embed="rId2"/>
          <a:srcRect l="8208" t="19515" r="10880" b="3209"/>
          <a:stretch/>
        </p:blipFill>
        <p:spPr>
          <a:xfrm>
            <a:off x="3799941" y="3553617"/>
            <a:ext cx="5153559" cy="2864646"/>
          </a:xfrm>
          <a:prstGeom prst="rect">
            <a:avLst/>
          </a:prstGeom>
        </p:spPr>
      </p:pic>
      <p:sp>
        <p:nvSpPr>
          <p:cNvPr id="5" name="Date Placeholder 4"/>
          <p:cNvSpPr>
            <a:spLocks noGrp="1"/>
          </p:cNvSpPr>
          <p:nvPr>
            <p:ph type="dt" sz="half" idx="10"/>
          </p:nvPr>
        </p:nvSpPr>
        <p:spPr/>
        <p:txBody>
          <a:bodyPr/>
          <a:lstStyle/>
          <a:p>
            <a:fld id="{F5F2D02A-3070-40C6-A8ED-23A1950426A8}" type="datetime1">
              <a:rPr lang="en-GB" smtClean="0"/>
              <a:t>25/01/2017</a:t>
            </a:fld>
            <a:endParaRPr lang="en-US"/>
          </a:p>
        </p:txBody>
      </p:sp>
      <p:sp>
        <p:nvSpPr>
          <p:cNvPr id="6" name="Footer Placeholder 5"/>
          <p:cNvSpPr>
            <a:spLocks noGrp="1"/>
          </p:cNvSpPr>
          <p:nvPr>
            <p:ph type="ftr" sz="quarter" idx="11"/>
          </p:nvPr>
        </p:nvSpPr>
        <p:spPr/>
        <p:txBody>
          <a:bodyPr/>
          <a:lstStyle/>
          <a:p>
            <a:r>
              <a:rPr lang="en-US" smtClean="0"/>
              <a:t>Connecting Nutrition and Health</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22</a:t>
            </a:fld>
            <a:endParaRPr lang="en-US"/>
          </a:p>
        </p:txBody>
      </p:sp>
    </p:spTree>
    <p:extLst>
      <p:ext uri="{BB962C8B-B14F-4D97-AF65-F5344CB8AC3E}">
        <p14:creationId xmlns:p14="http://schemas.microsoft.com/office/powerpoint/2010/main" val="15040077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NETWORK ASSISTED BIOMARKER DISCOVERY</a:t>
            </a:r>
            <a:r>
              <a:rPr lang="en-GB" dirty="0"/>
              <a:t/>
            </a:r>
            <a:br>
              <a:rPr lang="en-GB" dirty="0"/>
            </a:br>
            <a:endParaRPr lang="en-GB" dirty="0"/>
          </a:p>
        </p:txBody>
      </p:sp>
      <p:sp>
        <p:nvSpPr>
          <p:cNvPr id="3" name="Text Placeholder 2"/>
          <p:cNvSpPr>
            <a:spLocks noGrp="1"/>
          </p:cNvSpPr>
          <p:nvPr>
            <p:ph type="body" idx="1"/>
          </p:nvPr>
        </p:nvSpPr>
        <p:spPr/>
        <p:txBody>
          <a:bodyPr/>
          <a:lstStyle/>
          <a:p>
            <a:r>
              <a:rPr lang="en-GB" dirty="0" smtClean="0"/>
              <a:t>Part IV</a:t>
            </a:r>
            <a:endParaRPr lang="en-GB" dirty="0"/>
          </a:p>
        </p:txBody>
      </p:sp>
      <p:sp>
        <p:nvSpPr>
          <p:cNvPr id="4" name="Date Placeholder 3"/>
          <p:cNvSpPr>
            <a:spLocks noGrp="1"/>
          </p:cNvSpPr>
          <p:nvPr>
            <p:ph type="dt" sz="half" idx="10"/>
          </p:nvPr>
        </p:nvSpPr>
        <p:spPr/>
        <p:txBody>
          <a:bodyPr/>
          <a:lstStyle/>
          <a:p>
            <a:fld id="{D5CC57E0-D8C9-4CF9-8CFC-76AB456FDCDF}" type="datetime1">
              <a:rPr lang="en-GB" smtClean="0"/>
              <a:t>25/01/2017</a:t>
            </a:fld>
            <a:endParaRPr lang="en-US"/>
          </a:p>
        </p:txBody>
      </p:sp>
      <p:sp>
        <p:nvSpPr>
          <p:cNvPr id="5" name="Footer Placeholder 4"/>
          <p:cNvSpPr>
            <a:spLocks noGrp="1"/>
          </p:cNvSpPr>
          <p:nvPr>
            <p:ph type="ftr" sz="quarter" idx="11"/>
          </p:nvPr>
        </p:nvSpPr>
        <p:spPr/>
        <p:txBody>
          <a:bodyPr/>
          <a:lstStyle/>
          <a:p>
            <a:r>
              <a:rPr lang="en-US" dirty="0" smtClean="0"/>
              <a:t>Connecting Nutrition and Health</a:t>
            </a:r>
            <a:endParaRPr lang="en-US" dirty="0"/>
          </a:p>
        </p:txBody>
      </p:sp>
      <p:sp>
        <p:nvSpPr>
          <p:cNvPr id="6" name="Slide Number Placeholder 5"/>
          <p:cNvSpPr>
            <a:spLocks noGrp="1"/>
          </p:cNvSpPr>
          <p:nvPr>
            <p:ph type="sldNum" sz="quarter" idx="12"/>
          </p:nvPr>
        </p:nvSpPr>
        <p:spPr/>
        <p:txBody>
          <a:bodyPr/>
          <a:lstStyle/>
          <a:p>
            <a:fld id="{4B6C3A51-3C17-0249-9ECC-FA6C0DA4621B}" type="slidenum">
              <a:rPr lang="en-US" smtClean="0"/>
              <a:t>23</a:t>
            </a:fld>
            <a:endParaRPr lang="en-US"/>
          </a:p>
        </p:txBody>
      </p:sp>
    </p:spTree>
    <p:extLst>
      <p:ext uri="{BB962C8B-B14F-4D97-AF65-F5344CB8AC3E}">
        <p14:creationId xmlns:p14="http://schemas.microsoft.com/office/powerpoint/2010/main" val="27168430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0B24A24-C6EA-4FB3-8343-9CDAF54F23A7}" type="datetime1">
              <a:rPr lang="en-GB" smtClean="0"/>
              <a:t>25/01/2017</a:t>
            </a:fld>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24</a:t>
            </a:fld>
            <a:endParaRPr lang="en-US"/>
          </a:p>
        </p:txBody>
      </p:sp>
      <p:pic>
        <p:nvPicPr>
          <p:cNvPr id="6" name="Picture 5"/>
          <p:cNvPicPr>
            <a:picLocks noChangeAspect="1"/>
          </p:cNvPicPr>
          <p:nvPr/>
        </p:nvPicPr>
        <p:blipFill>
          <a:blip r:embed="rId2"/>
          <a:stretch>
            <a:fillRect/>
          </a:stretch>
        </p:blipFill>
        <p:spPr>
          <a:xfrm>
            <a:off x="176086" y="203200"/>
            <a:ext cx="4024681" cy="6032500"/>
          </a:xfrm>
          <a:prstGeom prst="rect">
            <a:avLst/>
          </a:prstGeom>
        </p:spPr>
      </p:pic>
      <p:sp>
        <p:nvSpPr>
          <p:cNvPr id="7" name="TextBox 6"/>
          <p:cNvSpPr txBox="1"/>
          <p:nvPr/>
        </p:nvSpPr>
        <p:spPr>
          <a:xfrm>
            <a:off x="355600" y="6051034"/>
            <a:ext cx="3479800" cy="369332"/>
          </a:xfrm>
          <a:prstGeom prst="rect">
            <a:avLst/>
          </a:prstGeom>
          <a:noFill/>
        </p:spPr>
        <p:txBody>
          <a:bodyPr wrap="square" rtlCol="0">
            <a:spAutoFit/>
          </a:bodyPr>
          <a:lstStyle/>
          <a:p>
            <a:r>
              <a:rPr lang="en-GB" dirty="0" err="1" smtClean="0"/>
              <a:t>Struntz</a:t>
            </a:r>
            <a:r>
              <a:rPr lang="en-GB" dirty="0" smtClean="0"/>
              <a:t>, 2016, Meth. Mol. Biol</a:t>
            </a:r>
            <a:r>
              <a:rPr lang="en-GB" dirty="0"/>
              <a:t>.</a:t>
            </a:r>
            <a:r>
              <a:rPr lang="en-GB" dirty="0" smtClean="0"/>
              <a:t> </a:t>
            </a:r>
            <a:endParaRPr lang="en-GB" dirty="0"/>
          </a:p>
        </p:txBody>
      </p:sp>
      <p:sp>
        <p:nvSpPr>
          <p:cNvPr id="9" name="Footer Placeholder 8"/>
          <p:cNvSpPr>
            <a:spLocks noGrp="1"/>
          </p:cNvSpPr>
          <p:nvPr>
            <p:ph type="ftr" sz="quarter" idx="11"/>
          </p:nvPr>
        </p:nvSpPr>
        <p:spPr/>
        <p:txBody>
          <a:bodyPr/>
          <a:lstStyle/>
          <a:p>
            <a:r>
              <a:rPr lang="en-US" smtClean="0"/>
              <a:t>Connecting Nutrition and Health</a:t>
            </a:r>
            <a:endParaRPr lang="en-US"/>
          </a:p>
        </p:txBody>
      </p:sp>
      <p:sp>
        <p:nvSpPr>
          <p:cNvPr id="10" name="TextBox 9"/>
          <p:cNvSpPr txBox="1"/>
          <p:nvPr/>
        </p:nvSpPr>
        <p:spPr>
          <a:xfrm>
            <a:off x="4368800" y="584200"/>
            <a:ext cx="4229100" cy="5355312"/>
          </a:xfrm>
          <a:prstGeom prst="rect">
            <a:avLst/>
          </a:prstGeom>
          <a:noFill/>
        </p:spPr>
        <p:txBody>
          <a:bodyPr wrap="square" rtlCol="0">
            <a:spAutoFit/>
          </a:bodyPr>
          <a:lstStyle/>
          <a:p>
            <a:r>
              <a:rPr lang="en-GB" dirty="0"/>
              <a:t>S</a:t>
            </a:r>
            <a:r>
              <a:rPr lang="en-GB" dirty="0" smtClean="0"/>
              <a:t>upervised classification </a:t>
            </a:r>
            <a:r>
              <a:rPr lang="en-GB" dirty="0"/>
              <a:t>procedure of using biomarker </a:t>
            </a:r>
            <a:r>
              <a:rPr lang="en-GB" dirty="0" smtClean="0"/>
              <a:t>signatures </a:t>
            </a:r>
            <a:r>
              <a:rPr lang="en-GB" dirty="0"/>
              <a:t>for outcome </a:t>
            </a:r>
            <a:r>
              <a:rPr lang="en-GB" dirty="0" smtClean="0"/>
              <a:t>prediction</a:t>
            </a:r>
          </a:p>
          <a:p>
            <a:endParaRPr lang="en-GB" dirty="0" smtClean="0"/>
          </a:p>
          <a:p>
            <a:r>
              <a:rPr lang="en-GB" dirty="0" smtClean="0"/>
              <a:t>( </a:t>
            </a:r>
            <a:r>
              <a:rPr lang="en-GB" dirty="0"/>
              <a:t>a ) </a:t>
            </a:r>
            <a:endParaRPr lang="en-GB" dirty="0" smtClean="0"/>
          </a:p>
          <a:p>
            <a:pPr marL="285750" indent="-285750">
              <a:buFont typeface="Arial" charset="0"/>
              <a:buChar char="•"/>
            </a:pPr>
            <a:r>
              <a:rPr lang="en-GB" dirty="0" smtClean="0"/>
              <a:t>A </a:t>
            </a:r>
            <a:r>
              <a:rPr lang="en-GB" dirty="0"/>
              <a:t>subset of </a:t>
            </a:r>
            <a:r>
              <a:rPr lang="en-GB" dirty="0" smtClean="0"/>
              <a:t>features – biomarker signature </a:t>
            </a:r>
            <a:r>
              <a:rPr lang="en-GB" dirty="0"/>
              <a:t>is selected from the given experimental data e</a:t>
            </a:r>
            <a:r>
              <a:rPr lang="en-GB" dirty="0" smtClean="0"/>
              <a:t>.g. samples </a:t>
            </a:r>
            <a:r>
              <a:rPr lang="en-GB" dirty="0"/>
              <a:t>of patients which are either healthy or diseased. </a:t>
            </a:r>
            <a:endParaRPr lang="en-GB" dirty="0" smtClean="0"/>
          </a:p>
          <a:p>
            <a:pPr marL="285750" indent="-285750">
              <a:buFont typeface="Arial" charset="0"/>
              <a:buChar char="•"/>
            </a:pPr>
            <a:r>
              <a:rPr lang="en-GB" dirty="0" smtClean="0"/>
              <a:t>The </a:t>
            </a:r>
            <a:r>
              <a:rPr lang="en-GB" dirty="0"/>
              <a:t>measured values of the signature </a:t>
            </a:r>
            <a:r>
              <a:rPr lang="en-GB" dirty="0" smtClean="0"/>
              <a:t>serve </a:t>
            </a:r>
            <a:r>
              <a:rPr lang="en-GB" dirty="0"/>
              <a:t>as an input </a:t>
            </a:r>
            <a:r>
              <a:rPr lang="en-GB" dirty="0" smtClean="0"/>
              <a:t>to </a:t>
            </a:r>
            <a:r>
              <a:rPr lang="en-GB" dirty="0"/>
              <a:t>train a </a:t>
            </a:r>
            <a:r>
              <a:rPr lang="en-GB" dirty="0" smtClean="0"/>
              <a:t>classifier</a:t>
            </a:r>
            <a:r>
              <a:rPr lang="en-GB" dirty="0"/>
              <a:t>. </a:t>
            </a:r>
          </a:p>
          <a:p>
            <a:pPr marL="285750" indent="-285750">
              <a:buFont typeface="Arial" charset="0"/>
              <a:buChar char="•"/>
            </a:pPr>
            <a:endParaRPr lang="en-GB" dirty="0" smtClean="0"/>
          </a:p>
          <a:p>
            <a:r>
              <a:rPr lang="en-GB" dirty="0" smtClean="0"/>
              <a:t>( </a:t>
            </a:r>
            <a:r>
              <a:rPr lang="en-GB" dirty="0"/>
              <a:t>b ) </a:t>
            </a:r>
            <a:endParaRPr lang="en-GB" dirty="0" smtClean="0"/>
          </a:p>
          <a:p>
            <a:pPr marL="285750" indent="-285750">
              <a:buFont typeface="Arial" charset="0"/>
              <a:buChar char="•"/>
            </a:pPr>
            <a:r>
              <a:rPr lang="en-GB" dirty="0" smtClean="0"/>
              <a:t>The </a:t>
            </a:r>
            <a:r>
              <a:rPr lang="en-GB" dirty="0"/>
              <a:t>trained </a:t>
            </a:r>
            <a:r>
              <a:rPr lang="en-GB" dirty="0" smtClean="0"/>
              <a:t>classifier </a:t>
            </a:r>
            <a:r>
              <a:rPr lang="en-GB" dirty="0"/>
              <a:t>model can </a:t>
            </a:r>
            <a:r>
              <a:rPr lang="en-GB" dirty="0" smtClean="0"/>
              <a:t>predict </a:t>
            </a:r>
            <a:r>
              <a:rPr lang="en-GB" dirty="0"/>
              <a:t>the class labels of new </a:t>
            </a:r>
            <a:r>
              <a:rPr lang="en-GB" dirty="0" smtClean="0"/>
              <a:t>observations</a:t>
            </a:r>
          </a:p>
          <a:p>
            <a:pPr marL="285750" indent="-285750">
              <a:buFont typeface="Arial" charset="0"/>
              <a:buChar char="•"/>
            </a:pPr>
            <a:r>
              <a:rPr lang="en-GB" dirty="0" smtClean="0"/>
              <a:t>Disease status predicted from measurement </a:t>
            </a:r>
            <a:r>
              <a:rPr lang="en-GB" dirty="0"/>
              <a:t>of a patient with unknown health </a:t>
            </a:r>
            <a:r>
              <a:rPr lang="en-GB" dirty="0" smtClean="0"/>
              <a:t>status </a:t>
            </a:r>
          </a:p>
        </p:txBody>
      </p:sp>
    </p:spTree>
    <p:extLst>
      <p:ext uri="{BB962C8B-B14F-4D97-AF65-F5344CB8AC3E}">
        <p14:creationId xmlns:p14="http://schemas.microsoft.com/office/powerpoint/2010/main" val="131859781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Limitations and Challenges of Biomarker </a:t>
            </a:r>
            <a:r>
              <a:rPr lang="en-GB" dirty="0" smtClean="0"/>
              <a:t>Discovery</a:t>
            </a:r>
            <a:endParaRPr lang="en-GB" dirty="0"/>
          </a:p>
        </p:txBody>
      </p:sp>
      <p:sp>
        <p:nvSpPr>
          <p:cNvPr id="6" name="Content Placeholder 5"/>
          <p:cNvSpPr>
            <a:spLocks noGrp="1"/>
          </p:cNvSpPr>
          <p:nvPr>
            <p:ph idx="1"/>
          </p:nvPr>
        </p:nvSpPr>
        <p:spPr/>
        <p:txBody>
          <a:bodyPr/>
          <a:lstStyle/>
          <a:p>
            <a:r>
              <a:rPr lang="en-GB" dirty="0" smtClean="0"/>
              <a:t>Problem: </a:t>
            </a:r>
            <a:r>
              <a:rPr lang="en-GB" b="1" dirty="0" smtClean="0"/>
              <a:t>low reproducibility </a:t>
            </a:r>
            <a:r>
              <a:rPr lang="en-GB" dirty="0"/>
              <a:t>and the </a:t>
            </a:r>
            <a:r>
              <a:rPr lang="en-GB" b="1" dirty="0"/>
              <a:t>limited biological interpretability </a:t>
            </a:r>
            <a:r>
              <a:rPr lang="en-GB" dirty="0"/>
              <a:t>of candidate biomarker signatures </a:t>
            </a:r>
            <a:r>
              <a:rPr lang="en-GB" dirty="0" smtClean="0"/>
              <a:t>identified </a:t>
            </a:r>
            <a:r>
              <a:rPr lang="en-GB" dirty="0"/>
              <a:t>from high-throughput </a:t>
            </a:r>
            <a:r>
              <a:rPr lang="en-GB" dirty="0" smtClean="0"/>
              <a:t>data</a:t>
            </a:r>
          </a:p>
          <a:p>
            <a:r>
              <a:rPr lang="en-GB" b="1" dirty="0" smtClean="0"/>
              <a:t>Feature stability </a:t>
            </a:r>
            <a:r>
              <a:rPr lang="en-GB" dirty="0" smtClean="0"/>
              <a:t>- similarity </a:t>
            </a:r>
            <a:r>
              <a:rPr lang="en-GB" dirty="0"/>
              <a:t>of ranked lists obtained either by applying the same </a:t>
            </a:r>
            <a:r>
              <a:rPr lang="en-GB" dirty="0" smtClean="0"/>
              <a:t>feature </a:t>
            </a:r>
            <a:r>
              <a:rPr lang="en-GB" dirty="0"/>
              <a:t>selection method to slightly </a:t>
            </a:r>
            <a:r>
              <a:rPr lang="en-GB" dirty="0" smtClean="0"/>
              <a:t>modified </a:t>
            </a:r>
            <a:r>
              <a:rPr lang="en-GB" dirty="0"/>
              <a:t>versions of the </a:t>
            </a:r>
            <a:r>
              <a:rPr lang="en-GB" dirty="0" smtClean="0"/>
              <a:t>underlying </a:t>
            </a:r>
            <a:r>
              <a:rPr lang="en-GB" dirty="0"/>
              <a:t>data set (e.g. using different subsamples of the original data set) or by applying different feature selection methods on the same data set (</a:t>
            </a:r>
            <a:r>
              <a:rPr lang="en-GB" dirty="0" err="1"/>
              <a:t>Boulesteix</a:t>
            </a:r>
            <a:r>
              <a:rPr lang="en-GB" dirty="0"/>
              <a:t> A-L, </a:t>
            </a:r>
            <a:r>
              <a:rPr lang="en-GB" dirty="0" err="1"/>
              <a:t>Slawski</a:t>
            </a:r>
            <a:r>
              <a:rPr lang="en-GB" dirty="0"/>
              <a:t> </a:t>
            </a:r>
            <a:r>
              <a:rPr lang="en-GB" dirty="0" smtClean="0"/>
              <a:t>M, 2009, Brief </a:t>
            </a:r>
            <a:r>
              <a:rPr lang="en-GB" dirty="0" err="1" smtClean="0"/>
              <a:t>Bioinform</a:t>
            </a:r>
            <a:r>
              <a:rPr lang="en-GB" dirty="0" smtClean="0"/>
              <a:t>)</a:t>
            </a:r>
          </a:p>
          <a:p>
            <a:r>
              <a:rPr lang="en-GB" b="1" dirty="0"/>
              <a:t>High stability of features </a:t>
            </a:r>
            <a:r>
              <a:rPr lang="en-GB" dirty="0"/>
              <a:t>with respect to sampling variations </a:t>
            </a:r>
            <a:r>
              <a:rPr lang="en-GB" b="1" dirty="0"/>
              <a:t>is a good indicator for biomarker </a:t>
            </a:r>
            <a:r>
              <a:rPr lang="en-GB" b="1" dirty="0" smtClean="0"/>
              <a:t>reproducibility</a:t>
            </a:r>
          </a:p>
          <a:p>
            <a:r>
              <a:rPr lang="en-GB" dirty="0"/>
              <a:t>M</a:t>
            </a:r>
            <a:r>
              <a:rPr lang="en-GB" dirty="0" smtClean="0"/>
              <a:t>arkers </a:t>
            </a:r>
            <a:r>
              <a:rPr lang="en-GB" dirty="0"/>
              <a:t>which </a:t>
            </a:r>
            <a:r>
              <a:rPr lang="en-GB" dirty="0" smtClean="0"/>
              <a:t>are tolerant </a:t>
            </a:r>
            <a:r>
              <a:rPr lang="en-GB" dirty="0"/>
              <a:t>against variations within data have a higher chance of </a:t>
            </a:r>
            <a:r>
              <a:rPr lang="en-GB" dirty="0" smtClean="0"/>
              <a:t>having </a:t>
            </a:r>
            <a:r>
              <a:rPr lang="en-GB" dirty="0"/>
              <a:t>a high discriminatory power for experimental data from </a:t>
            </a:r>
            <a:r>
              <a:rPr lang="en-GB" dirty="0" smtClean="0"/>
              <a:t>different </a:t>
            </a:r>
            <a:r>
              <a:rPr lang="en-GB" dirty="0"/>
              <a:t>studies generated in different laboratories</a:t>
            </a:r>
          </a:p>
        </p:txBody>
      </p:sp>
      <p:sp>
        <p:nvSpPr>
          <p:cNvPr id="2" name="Date Placeholder 1"/>
          <p:cNvSpPr>
            <a:spLocks noGrp="1"/>
          </p:cNvSpPr>
          <p:nvPr>
            <p:ph type="dt" sz="half" idx="10"/>
          </p:nvPr>
        </p:nvSpPr>
        <p:spPr/>
        <p:txBody>
          <a:bodyPr/>
          <a:lstStyle/>
          <a:p>
            <a:fld id="{C75E5F44-0C2B-4006-A1D4-230E6C1B7448}" type="datetime1">
              <a:rPr lang="en-GB" smtClean="0"/>
              <a:t>25/01/2017</a:t>
            </a:fld>
            <a:endParaRPr lang="en-US"/>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25</a:t>
            </a:fld>
            <a:endParaRPr lang="en-US"/>
          </a:p>
        </p:txBody>
      </p:sp>
    </p:spTree>
    <p:extLst>
      <p:ext uri="{BB962C8B-B14F-4D97-AF65-F5344CB8AC3E}">
        <p14:creationId xmlns:p14="http://schemas.microsoft.com/office/powerpoint/2010/main" val="57445517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Limitations and Challenges of Biomarker </a:t>
            </a:r>
            <a:r>
              <a:rPr lang="en-GB" dirty="0" smtClean="0"/>
              <a:t>Discovery</a:t>
            </a:r>
            <a:endParaRPr lang="en-GB" dirty="0"/>
          </a:p>
        </p:txBody>
      </p:sp>
      <p:sp>
        <p:nvSpPr>
          <p:cNvPr id="6" name="Content Placeholder 5"/>
          <p:cNvSpPr>
            <a:spLocks noGrp="1"/>
          </p:cNvSpPr>
          <p:nvPr>
            <p:ph idx="1"/>
          </p:nvPr>
        </p:nvSpPr>
        <p:spPr/>
        <p:txBody>
          <a:bodyPr>
            <a:normAutofit/>
          </a:bodyPr>
          <a:lstStyle/>
          <a:p>
            <a:r>
              <a:rPr lang="en-GB" dirty="0" smtClean="0"/>
              <a:t>Sources </a:t>
            </a:r>
            <a:r>
              <a:rPr lang="en-GB" dirty="0"/>
              <a:t>of instability (He Z, Yu </a:t>
            </a:r>
            <a:r>
              <a:rPr lang="en-GB" dirty="0" smtClean="0"/>
              <a:t>W, 2010, </a:t>
            </a:r>
            <a:r>
              <a:rPr lang="en-GB" dirty="0" err="1" smtClean="0"/>
              <a:t>Comput</a:t>
            </a:r>
            <a:r>
              <a:rPr lang="en-GB" dirty="0" smtClean="0"/>
              <a:t> </a:t>
            </a:r>
            <a:r>
              <a:rPr lang="en-GB" dirty="0" err="1"/>
              <a:t>Biol</a:t>
            </a:r>
            <a:r>
              <a:rPr lang="en-GB" dirty="0"/>
              <a:t> </a:t>
            </a:r>
            <a:r>
              <a:rPr lang="en-GB" dirty="0" err="1" smtClean="0"/>
              <a:t>Chem</a:t>
            </a:r>
            <a:r>
              <a:rPr lang="en-GB" dirty="0" smtClean="0"/>
              <a:t>)</a:t>
            </a:r>
          </a:p>
          <a:p>
            <a:pPr lvl="1"/>
            <a:r>
              <a:rPr lang="en-GB" dirty="0"/>
              <a:t>multiple true markers, all allowing an equally accurate outcome </a:t>
            </a:r>
            <a:r>
              <a:rPr lang="en-GB" dirty="0" smtClean="0"/>
              <a:t>prediction</a:t>
            </a:r>
          </a:p>
          <a:p>
            <a:pPr lvl="1"/>
            <a:r>
              <a:rPr lang="en-GB" dirty="0"/>
              <a:t>small number of observations compared to the extremely high number of measured features in high-dimensional data can lead to </a:t>
            </a:r>
            <a:r>
              <a:rPr lang="en-GB" dirty="0" smtClean="0"/>
              <a:t>instability</a:t>
            </a:r>
          </a:p>
          <a:p>
            <a:pPr lvl="1"/>
            <a:r>
              <a:rPr lang="en-GB" dirty="0"/>
              <a:t>algorithms that are primarily designed to select feature subsets providing the best prediction accuracy and do not explicitly attach importance to the </a:t>
            </a:r>
            <a:r>
              <a:rPr lang="en-GB" dirty="0" smtClean="0"/>
              <a:t>stability</a:t>
            </a:r>
          </a:p>
          <a:p>
            <a:r>
              <a:rPr lang="en-GB" dirty="0" smtClean="0"/>
              <a:t>By ignoring </a:t>
            </a:r>
            <a:r>
              <a:rPr lang="en-GB" dirty="0"/>
              <a:t>potential dependencies between the features, the selected </a:t>
            </a:r>
            <a:r>
              <a:rPr lang="en-GB" dirty="0" smtClean="0"/>
              <a:t>signature </a:t>
            </a:r>
            <a:r>
              <a:rPr lang="en-GB" dirty="0"/>
              <a:t>may contain redundant information which impedes a </a:t>
            </a:r>
            <a:r>
              <a:rPr lang="en-GB" dirty="0" smtClean="0"/>
              <a:t>synergistic </a:t>
            </a:r>
            <a:r>
              <a:rPr lang="en-GB" dirty="0"/>
              <a:t>improvement of the discriminatory </a:t>
            </a:r>
            <a:r>
              <a:rPr lang="en-GB" dirty="0" smtClean="0"/>
              <a:t>power</a:t>
            </a:r>
          </a:p>
        </p:txBody>
      </p:sp>
      <p:sp>
        <p:nvSpPr>
          <p:cNvPr id="2" name="Date Placeholder 1"/>
          <p:cNvSpPr>
            <a:spLocks noGrp="1"/>
          </p:cNvSpPr>
          <p:nvPr>
            <p:ph type="dt" sz="half" idx="10"/>
          </p:nvPr>
        </p:nvSpPr>
        <p:spPr/>
        <p:txBody>
          <a:bodyPr/>
          <a:lstStyle/>
          <a:p>
            <a:fld id="{9D621C7D-11DB-4CA4-BBA7-9329C1E28702}" type="datetime1">
              <a:rPr lang="en-GB" smtClean="0"/>
              <a:t>25/01/2017</a:t>
            </a:fld>
            <a:endParaRPr lang="en-US"/>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26</a:t>
            </a:fld>
            <a:endParaRPr lang="en-US"/>
          </a:p>
        </p:txBody>
      </p:sp>
    </p:spTree>
    <p:extLst>
      <p:ext uri="{BB962C8B-B14F-4D97-AF65-F5344CB8AC3E}">
        <p14:creationId xmlns:p14="http://schemas.microsoft.com/office/powerpoint/2010/main" val="19328310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Application of biological priors</a:t>
            </a:r>
            <a:endParaRPr lang="en-GB" dirty="0"/>
          </a:p>
        </p:txBody>
      </p:sp>
      <p:sp>
        <p:nvSpPr>
          <p:cNvPr id="3" name="Content Placeholder 2"/>
          <p:cNvSpPr>
            <a:spLocks noGrp="1"/>
          </p:cNvSpPr>
          <p:nvPr>
            <p:ph idx="1"/>
          </p:nvPr>
        </p:nvSpPr>
        <p:spPr/>
        <p:txBody>
          <a:bodyPr/>
          <a:lstStyle/>
          <a:p>
            <a:r>
              <a:rPr lang="en-GB" b="1" dirty="0"/>
              <a:t>Stability can be </a:t>
            </a:r>
            <a:r>
              <a:rPr lang="en-GB" b="1" dirty="0" smtClean="0"/>
              <a:t>improved, </a:t>
            </a:r>
            <a:r>
              <a:rPr lang="en-GB" dirty="0"/>
              <a:t>through dimensionality </a:t>
            </a:r>
            <a:r>
              <a:rPr lang="en-GB" dirty="0" smtClean="0"/>
              <a:t>reduction, </a:t>
            </a:r>
            <a:r>
              <a:rPr lang="en-GB" b="1" dirty="0" smtClean="0"/>
              <a:t>by </a:t>
            </a:r>
            <a:r>
              <a:rPr lang="en-GB" b="1" dirty="0"/>
              <a:t>applying biological </a:t>
            </a:r>
            <a:r>
              <a:rPr lang="en-GB" b="1" dirty="0" smtClean="0"/>
              <a:t>priors </a:t>
            </a:r>
            <a:r>
              <a:rPr lang="en-GB" dirty="0" smtClean="0"/>
              <a:t>(</a:t>
            </a:r>
            <a:r>
              <a:rPr lang="en-GB" dirty="0" err="1"/>
              <a:t>Cun</a:t>
            </a:r>
            <a:r>
              <a:rPr lang="en-GB" dirty="0"/>
              <a:t> Y, </a:t>
            </a:r>
            <a:r>
              <a:rPr lang="en-GB" dirty="0" err="1"/>
              <a:t>Fröhlich</a:t>
            </a:r>
            <a:r>
              <a:rPr lang="en-GB" dirty="0"/>
              <a:t> H, 2012, Biology</a:t>
            </a:r>
            <a:r>
              <a:rPr lang="en-GB" dirty="0" smtClean="0"/>
              <a:t>)</a:t>
            </a:r>
          </a:p>
          <a:p>
            <a:r>
              <a:rPr lang="en-GB" dirty="0" smtClean="0"/>
              <a:t>Network and data-centric approaches for application of biological priors</a:t>
            </a:r>
          </a:p>
          <a:p>
            <a:r>
              <a:rPr lang="en-GB" dirty="0" smtClean="0"/>
              <a:t>Network </a:t>
            </a:r>
            <a:r>
              <a:rPr lang="en-GB" dirty="0" smtClean="0"/>
              <a:t>centric approaches for data integration: </a:t>
            </a:r>
            <a:r>
              <a:rPr lang="en-GB" dirty="0" smtClean="0"/>
              <a:t>feature </a:t>
            </a:r>
            <a:r>
              <a:rPr lang="en-GB" dirty="0"/>
              <a:t>selection, incorporating prior information about pathways and molecular networks, and the </a:t>
            </a:r>
            <a:r>
              <a:rPr lang="en-GB" dirty="0" smtClean="0"/>
              <a:t>supervised </a:t>
            </a:r>
            <a:r>
              <a:rPr lang="en-GB" dirty="0"/>
              <a:t>or unsupervised </a:t>
            </a:r>
            <a:r>
              <a:rPr lang="en-GB" dirty="0" smtClean="0"/>
              <a:t>classification </a:t>
            </a:r>
            <a:r>
              <a:rPr lang="en-GB" dirty="0"/>
              <a:t>are uncoupled </a:t>
            </a:r>
            <a:r>
              <a:rPr lang="en-GB" dirty="0" smtClean="0"/>
              <a:t>processes</a:t>
            </a:r>
          </a:p>
          <a:p>
            <a:pPr lvl="1"/>
            <a:r>
              <a:rPr lang="en-GB" dirty="0"/>
              <a:t>Pathway Activity Analysis: inferring activity scores for </a:t>
            </a:r>
            <a:r>
              <a:rPr lang="en-GB" dirty="0" smtClean="0"/>
              <a:t>specific </a:t>
            </a:r>
            <a:r>
              <a:rPr lang="en-GB" dirty="0"/>
              <a:t>pathways which are subsequently used for </a:t>
            </a:r>
            <a:r>
              <a:rPr lang="en-GB" dirty="0" smtClean="0"/>
              <a:t>classification</a:t>
            </a:r>
          </a:p>
          <a:p>
            <a:pPr lvl="1"/>
            <a:r>
              <a:rPr lang="en-GB" dirty="0"/>
              <a:t>Differential Network Analysis: </a:t>
            </a:r>
            <a:r>
              <a:rPr lang="en-GB" dirty="0" smtClean="0"/>
              <a:t>identification of subnetworks or modules that serve as biomarker </a:t>
            </a:r>
            <a:r>
              <a:rPr lang="en-GB" dirty="0" smtClean="0"/>
              <a:t>signatures</a:t>
            </a:r>
          </a:p>
          <a:p>
            <a:r>
              <a:rPr lang="en-GB" dirty="0" smtClean="0"/>
              <a:t>Network-assisted functional analysis</a:t>
            </a:r>
            <a:endParaRPr lang="en-GB" dirty="0"/>
          </a:p>
        </p:txBody>
      </p:sp>
      <p:sp>
        <p:nvSpPr>
          <p:cNvPr id="4" name="Date Placeholder 3"/>
          <p:cNvSpPr>
            <a:spLocks noGrp="1"/>
          </p:cNvSpPr>
          <p:nvPr>
            <p:ph type="dt" sz="half" idx="10"/>
          </p:nvPr>
        </p:nvSpPr>
        <p:spPr/>
        <p:txBody>
          <a:bodyPr/>
          <a:lstStyle/>
          <a:p>
            <a:fld id="{88A062F5-930D-44C4-9404-22805B60557D}"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27</a:t>
            </a:fld>
            <a:endParaRPr lang="en-US"/>
          </a:p>
        </p:txBody>
      </p:sp>
    </p:spTree>
    <p:extLst>
      <p:ext uri="{BB962C8B-B14F-4D97-AF65-F5344CB8AC3E}">
        <p14:creationId xmlns:p14="http://schemas.microsoft.com/office/powerpoint/2010/main" val="30263042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Pathway Activity Analysis</a:t>
            </a:r>
            <a:endParaRPr lang="en-GB" dirty="0"/>
          </a:p>
        </p:txBody>
      </p:sp>
      <p:sp>
        <p:nvSpPr>
          <p:cNvPr id="3" name="Date Placeholder 2"/>
          <p:cNvSpPr>
            <a:spLocks noGrp="1"/>
          </p:cNvSpPr>
          <p:nvPr>
            <p:ph type="dt" sz="half" idx="10"/>
          </p:nvPr>
        </p:nvSpPr>
        <p:spPr/>
        <p:txBody>
          <a:bodyPr/>
          <a:lstStyle/>
          <a:p>
            <a:fld id="{C356F81E-0636-40F5-A132-B269B5F57EA1}" type="datetime1">
              <a:rPr lang="en-GB" smtClean="0"/>
              <a:t>25/01/2017</a:t>
            </a:fld>
            <a:endParaRPr lang="en-US"/>
          </a:p>
        </p:txBody>
      </p:sp>
      <p:sp>
        <p:nvSpPr>
          <p:cNvPr id="4" name="Footer Placeholder 3"/>
          <p:cNvSpPr>
            <a:spLocks noGrp="1"/>
          </p:cNvSpPr>
          <p:nvPr>
            <p:ph type="ftr" sz="quarter" idx="11"/>
          </p:nvPr>
        </p:nvSpPr>
        <p:spPr/>
        <p:txBody>
          <a:bodyPr/>
          <a:lstStyle/>
          <a:p>
            <a:r>
              <a:rPr lang="en-US" smtClean="0"/>
              <a:t>Connecting Nutrition and Health</a:t>
            </a:r>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28</a:t>
            </a:fld>
            <a:endParaRPr lang="en-US"/>
          </a:p>
        </p:txBody>
      </p:sp>
      <p:pic>
        <p:nvPicPr>
          <p:cNvPr id="8" name="Picture 7"/>
          <p:cNvPicPr>
            <a:picLocks noChangeAspect="1"/>
          </p:cNvPicPr>
          <p:nvPr/>
        </p:nvPicPr>
        <p:blipFill rotWithShape="1">
          <a:blip r:embed="rId2"/>
          <a:srcRect l="24639" t="8533"/>
          <a:stretch/>
        </p:blipFill>
        <p:spPr>
          <a:xfrm>
            <a:off x="3029186" y="1917700"/>
            <a:ext cx="5657614" cy="4180393"/>
          </a:xfrm>
          <a:prstGeom prst="rect">
            <a:avLst/>
          </a:prstGeom>
        </p:spPr>
      </p:pic>
      <p:sp>
        <p:nvSpPr>
          <p:cNvPr id="11" name="TextBox 10"/>
          <p:cNvSpPr txBox="1"/>
          <p:nvPr/>
        </p:nvSpPr>
        <p:spPr>
          <a:xfrm>
            <a:off x="698500" y="3361565"/>
            <a:ext cx="2146300" cy="646331"/>
          </a:xfrm>
          <a:prstGeom prst="rect">
            <a:avLst/>
          </a:prstGeom>
          <a:solidFill>
            <a:schemeClr val="bg1"/>
          </a:solidFill>
        </p:spPr>
        <p:txBody>
          <a:bodyPr wrap="square" rtlCol="0">
            <a:spAutoFit/>
          </a:bodyPr>
          <a:lstStyle/>
          <a:p>
            <a:r>
              <a:rPr lang="en-GB" smtClean="0"/>
              <a:t>Use pathways instead of genes </a:t>
            </a:r>
            <a:endParaRPr lang="en-GB"/>
          </a:p>
        </p:txBody>
      </p:sp>
      <p:sp>
        <p:nvSpPr>
          <p:cNvPr id="12" name="TextBox 11"/>
          <p:cNvSpPr txBox="1"/>
          <p:nvPr/>
        </p:nvSpPr>
        <p:spPr>
          <a:xfrm>
            <a:off x="3063993" y="1548368"/>
            <a:ext cx="2794000" cy="369332"/>
          </a:xfrm>
          <a:prstGeom prst="rect">
            <a:avLst/>
          </a:prstGeom>
          <a:noFill/>
        </p:spPr>
        <p:txBody>
          <a:bodyPr wrap="square" rtlCol="0">
            <a:spAutoFit/>
          </a:bodyPr>
          <a:lstStyle/>
          <a:p>
            <a:r>
              <a:rPr lang="en-GB" smtClean="0"/>
              <a:t>High throughput data</a:t>
            </a:r>
            <a:endParaRPr lang="en-GB"/>
          </a:p>
        </p:txBody>
      </p:sp>
      <p:sp>
        <p:nvSpPr>
          <p:cNvPr id="13" name="TextBox 12"/>
          <p:cNvSpPr txBox="1"/>
          <p:nvPr/>
        </p:nvSpPr>
        <p:spPr>
          <a:xfrm>
            <a:off x="6658093" y="1548368"/>
            <a:ext cx="2028707" cy="369332"/>
          </a:xfrm>
          <a:prstGeom prst="rect">
            <a:avLst/>
          </a:prstGeom>
          <a:noFill/>
        </p:spPr>
        <p:txBody>
          <a:bodyPr wrap="square" rtlCol="0">
            <a:spAutoFit/>
          </a:bodyPr>
          <a:lstStyle/>
          <a:p>
            <a:r>
              <a:rPr lang="en-GB" smtClean="0"/>
              <a:t>Canonical pathways</a:t>
            </a:r>
            <a:endParaRPr lang="en-GB" dirty="0"/>
          </a:p>
        </p:txBody>
      </p:sp>
      <p:sp>
        <p:nvSpPr>
          <p:cNvPr id="14" name="TextBox 13"/>
          <p:cNvSpPr txBox="1"/>
          <p:nvPr/>
        </p:nvSpPr>
        <p:spPr>
          <a:xfrm>
            <a:off x="698500" y="5549900"/>
            <a:ext cx="2527300" cy="369332"/>
          </a:xfrm>
          <a:prstGeom prst="rect">
            <a:avLst/>
          </a:prstGeom>
          <a:solidFill>
            <a:schemeClr val="bg1"/>
          </a:solidFill>
        </p:spPr>
        <p:txBody>
          <a:bodyPr wrap="square" rtlCol="0">
            <a:spAutoFit/>
          </a:bodyPr>
          <a:lstStyle/>
          <a:p>
            <a:r>
              <a:rPr lang="en-GB" smtClean="0"/>
              <a:t>Pathway activity score</a:t>
            </a:r>
            <a:endParaRPr lang="en-GB" dirty="0"/>
          </a:p>
        </p:txBody>
      </p:sp>
    </p:spTree>
    <p:extLst>
      <p:ext uri="{BB962C8B-B14F-4D97-AF65-F5344CB8AC3E}">
        <p14:creationId xmlns:p14="http://schemas.microsoft.com/office/powerpoint/2010/main" val="33381469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Overview approaches for PAA</a:t>
            </a:r>
            <a:endParaRPr lang="en-GB" dirty="0"/>
          </a:p>
        </p:txBody>
      </p:sp>
      <p:sp>
        <p:nvSpPr>
          <p:cNvPr id="3" name="Date Placeholder 2"/>
          <p:cNvSpPr>
            <a:spLocks noGrp="1"/>
          </p:cNvSpPr>
          <p:nvPr>
            <p:ph type="dt" sz="half" idx="10"/>
          </p:nvPr>
        </p:nvSpPr>
        <p:spPr/>
        <p:txBody>
          <a:bodyPr/>
          <a:lstStyle/>
          <a:p>
            <a:fld id="{E4B19207-501A-4211-AF76-B4C779BEE157}" type="datetime1">
              <a:rPr lang="en-GB" smtClean="0"/>
              <a:t>25/01/2017</a:t>
            </a:fld>
            <a:endParaRPr lang="en-US"/>
          </a:p>
        </p:txBody>
      </p:sp>
      <p:sp>
        <p:nvSpPr>
          <p:cNvPr id="4" name="Footer Placeholder 3"/>
          <p:cNvSpPr>
            <a:spLocks noGrp="1"/>
          </p:cNvSpPr>
          <p:nvPr>
            <p:ph type="ftr" sz="quarter" idx="11"/>
          </p:nvPr>
        </p:nvSpPr>
        <p:spPr/>
        <p:txBody>
          <a:bodyPr/>
          <a:lstStyle/>
          <a:p>
            <a:r>
              <a:rPr lang="en-US" smtClean="0"/>
              <a:t>Connecting Nutrition and Health</a:t>
            </a:r>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29</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629435581"/>
              </p:ext>
            </p:extLst>
          </p:nvPr>
        </p:nvGraphicFramePr>
        <p:xfrm>
          <a:off x="596900" y="1108710"/>
          <a:ext cx="7734300" cy="4673600"/>
        </p:xfrm>
        <a:graphic>
          <a:graphicData uri="http://schemas.openxmlformats.org/drawingml/2006/table">
            <a:tbl>
              <a:tblPr firstRow="1" bandRow="1">
                <a:tableStyleId>{5C22544A-7EE6-4342-B048-85BDC9FD1C3A}</a:tableStyleId>
              </a:tblPr>
              <a:tblGrid>
                <a:gridCol w="1546860"/>
                <a:gridCol w="1546860"/>
                <a:gridCol w="1546860"/>
                <a:gridCol w="1546860"/>
                <a:gridCol w="1546860"/>
              </a:tblGrid>
              <a:tr h="370840">
                <a:tc>
                  <a:txBody>
                    <a:bodyPr/>
                    <a:lstStyle/>
                    <a:p>
                      <a:r>
                        <a:rPr lang="en-GB" dirty="0" smtClean="0"/>
                        <a:t>Tool</a:t>
                      </a:r>
                      <a:endParaRPr lang="en-GB" dirty="0"/>
                    </a:p>
                  </a:txBody>
                  <a:tcPr/>
                </a:tc>
                <a:tc>
                  <a:txBody>
                    <a:bodyPr/>
                    <a:lstStyle/>
                    <a:p>
                      <a:r>
                        <a:rPr lang="en-GB" dirty="0" smtClean="0"/>
                        <a:t>Method</a:t>
                      </a:r>
                      <a:endParaRPr lang="en-GB" dirty="0"/>
                    </a:p>
                  </a:txBody>
                  <a:tcPr/>
                </a:tc>
                <a:tc>
                  <a:txBody>
                    <a:bodyPr/>
                    <a:lstStyle/>
                    <a:p>
                      <a:r>
                        <a:rPr lang="en-GB" dirty="0" smtClean="0"/>
                        <a:t>Resource</a:t>
                      </a:r>
                      <a:endParaRPr lang="en-GB" dirty="0"/>
                    </a:p>
                  </a:txBody>
                  <a:tcPr/>
                </a:tc>
                <a:tc>
                  <a:txBody>
                    <a:bodyPr/>
                    <a:lstStyle/>
                    <a:p>
                      <a:r>
                        <a:rPr lang="en-GB" dirty="0" smtClean="0"/>
                        <a:t>Pathway</a:t>
                      </a:r>
                      <a:r>
                        <a:rPr lang="en-GB" baseline="0" dirty="0" smtClean="0"/>
                        <a:t> activity measure</a:t>
                      </a:r>
                      <a:endParaRPr lang="en-GB" dirty="0"/>
                    </a:p>
                  </a:txBody>
                  <a:tcPr/>
                </a:tc>
                <a:tc>
                  <a:txBody>
                    <a:bodyPr/>
                    <a:lstStyle/>
                    <a:p>
                      <a:r>
                        <a:rPr lang="en-GB" dirty="0" smtClean="0"/>
                        <a:t>Classification method</a:t>
                      </a:r>
                      <a:endParaRPr lang="en-GB" dirty="0"/>
                    </a:p>
                  </a:txBody>
                  <a:tcPr/>
                </a:tc>
              </a:tr>
              <a:tr h="370840">
                <a:tc>
                  <a:txBody>
                    <a:bodyPr/>
                    <a:lstStyle/>
                    <a:p>
                      <a:r>
                        <a:rPr lang="en-GB" sz="1400" dirty="0" smtClean="0"/>
                        <a:t>-</a:t>
                      </a:r>
                      <a:endParaRPr lang="en-GB" sz="1400" dirty="0"/>
                    </a:p>
                  </a:txBody>
                  <a:tcPr/>
                </a:tc>
                <a:tc>
                  <a:txBody>
                    <a:bodyPr/>
                    <a:lstStyle/>
                    <a:p>
                      <a:r>
                        <a:rPr lang="en-GB" sz="1400" dirty="0" err="1" smtClean="0"/>
                        <a:t>Guo</a:t>
                      </a:r>
                      <a:r>
                        <a:rPr lang="en-GB" sz="1400" dirty="0" smtClean="0"/>
                        <a:t>, 2005</a:t>
                      </a:r>
                      <a:endParaRPr lang="en-GB" sz="1400" dirty="0"/>
                    </a:p>
                  </a:txBody>
                  <a:tcPr/>
                </a:tc>
                <a:tc>
                  <a:txBody>
                    <a:bodyPr/>
                    <a:lstStyle/>
                    <a:p>
                      <a:r>
                        <a:rPr lang="en-GB" sz="1400" dirty="0" smtClean="0"/>
                        <a:t>GO</a:t>
                      </a:r>
                      <a:endParaRPr lang="en-GB" sz="1400" dirty="0"/>
                    </a:p>
                  </a:txBody>
                  <a:tcPr/>
                </a:tc>
                <a:tc>
                  <a:txBody>
                    <a:bodyPr/>
                    <a:lstStyle/>
                    <a:p>
                      <a:r>
                        <a:rPr lang="en-GB" sz="1400" dirty="0" smtClean="0"/>
                        <a:t>Mean, median</a:t>
                      </a:r>
                      <a:endParaRPr lang="en-GB" sz="1400" dirty="0"/>
                    </a:p>
                  </a:txBody>
                  <a:tcPr/>
                </a:tc>
                <a:tc>
                  <a:txBody>
                    <a:bodyPr/>
                    <a:lstStyle/>
                    <a:p>
                      <a:r>
                        <a:rPr lang="en-GB" sz="1400" dirty="0" smtClean="0"/>
                        <a:t>Decision tree</a:t>
                      </a:r>
                      <a:endParaRPr lang="en-GB" sz="1400" dirty="0"/>
                    </a:p>
                  </a:txBody>
                  <a:tcPr/>
                </a:tc>
              </a:tr>
              <a:tr h="370840">
                <a:tc>
                  <a:txBody>
                    <a:bodyPr/>
                    <a:lstStyle/>
                    <a:p>
                      <a:r>
                        <a:rPr lang="en-GB" sz="1400" dirty="0" smtClean="0"/>
                        <a:t>-</a:t>
                      </a:r>
                      <a:endParaRPr lang="en-GB" sz="1400" dirty="0"/>
                    </a:p>
                  </a:txBody>
                  <a:tcPr/>
                </a:tc>
                <a:tc>
                  <a:txBody>
                    <a:bodyPr/>
                    <a:lstStyle/>
                    <a:p>
                      <a:r>
                        <a:rPr lang="en-GB" sz="1400" dirty="0" err="1" smtClean="0"/>
                        <a:t>Tomfohr</a:t>
                      </a:r>
                      <a:r>
                        <a:rPr lang="en-GB" sz="1400" dirty="0" smtClean="0"/>
                        <a:t> (2005); Liu (2012)</a:t>
                      </a:r>
                      <a:endParaRPr lang="en-GB" sz="1400" dirty="0"/>
                    </a:p>
                  </a:txBody>
                  <a:tcPr/>
                </a:tc>
                <a:tc>
                  <a:txBody>
                    <a:bodyPr/>
                    <a:lstStyle/>
                    <a:p>
                      <a:r>
                        <a:rPr lang="en-GB" sz="1400" dirty="0" smtClean="0"/>
                        <a:t>KEGG, </a:t>
                      </a:r>
                      <a:r>
                        <a:rPr lang="en-GB" sz="1400" dirty="0" err="1" smtClean="0"/>
                        <a:t>Biocarta</a:t>
                      </a:r>
                      <a:r>
                        <a:rPr lang="en-GB" sz="1400" dirty="0" smtClean="0"/>
                        <a:t>; </a:t>
                      </a:r>
                      <a:r>
                        <a:rPr lang="en-GB" sz="1400" dirty="0" err="1" smtClean="0"/>
                        <a:t>MsigDB</a:t>
                      </a:r>
                      <a:endParaRPr lang="en-GB" sz="1400" dirty="0"/>
                    </a:p>
                  </a:txBody>
                  <a:tcPr/>
                </a:tc>
                <a:tc>
                  <a:txBody>
                    <a:bodyPr/>
                    <a:lstStyle/>
                    <a:p>
                      <a:r>
                        <a:rPr lang="en-GB" sz="1400" dirty="0" smtClean="0"/>
                        <a:t>PCA (weighted sum of normalised</a:t>
                      </a:r>
                      <a:r>
                        <a:rPr lang="en-GB" sz="1400" baseline="0" dirty="0" smtClean="0"/>
                        <a:t> expression)</a:t>
                      </a:r>
                    </a:p>
                  </a:txBody>
                  <a:tcPr/>
                </a:tc>
                <a:tc>
                  <a:txBody>
                    <a:bodyPr/>
                    <a:lstStyle/>
                    <a:p>
                      <a:r>
                        <a:rPr lang="en-GB" sz="1400" dirty="0" smtClean="0"/>
                        <a:t>-; </a:t>
                      </a:r>
                      <a:r>
                        <a:rPr lang="en-GB" sz="1400" dirty="0" err="1" smtClean="0"/>
                        <a:t>probit</a:t>
                      </a:r>
                      <a:r>
                        <a:rPr lang="en-GB" sz="1400" dirty="0" smtClean="0"/>
                        <a:t> regression; SVM</a:t>
                      </a:r>
                      <a:endParaRPr lang="en-GB" sz="1400" dirty="0"/>
                    </a:p>
                  </a:txBody>
                  <a:tcPr/>
                </a:tc>
              </a:tr>
              <a:tr h="370840">
                <a:tc>
                  <a:txBody>
                    <a:bodyPr/>
                    <a:lstStyle/>
                    <a:p>
                      <a:r>
                        <a:rPr lang="en-GB" sz="1400" dirty="0" smtClean="0"/>
                        <a:t>-</a:t>
                      </a:r>
                      <a:endParaRPr lang="en-GB" sz="1400" dirty="0"/>
                    </a:p>
                  </a:txBody>
                  <a:tcPr/>
                </a:tc>
                <a:tc>
                  <a:txBody>
                    <a:bodyPr/>
                    <a:lstStyle/>
                    <a:p>
                      <a:r>
                        <a:rPr lang="en-GB" sz="1400" dirty="0" smtClean="0"/>
                        <a:t>Lee, 2008; Yang, 2012</a:t>
                      </a:r>
                      <a:endParaRPr lang="en-GB" sz="1400" dirty="0"/>
                    </a:p>
                  </a:txBody>
                  <a:tcPr/>
                </a:tc>
                <a:tc>
                  <a:txBody>
                    <a:bodyPr/>
                    <a:lstStyle/>
                    <a:p>
                      <a:r>
                        <a:rPr lang="en-GB" sz="1400" dirty="0" err="1" smtClean="0"/>
                        <a:t>MsigDB</a:t>
                      </a:r>
                      <a:endParaRPr lang="en-GB" sz="1400" dirty="0"/>
                    </a:p>
                  </a:txBody>
                  <a:tcPr/>
                </a:tc>
                <a:tc>
                  <a:txBody>
                    <a:bodyPr/>
                    <a:lstStyle/>
                    <a:p>
                      <a:r>
                        <a:rPr lang="en-GB" sz="1400" dirty="0" smtClean="0"/>
                        <a:t>Expression Z-score of condition-responsive</a:t>
                      </a:r>
                      <a:r>
                        <a:rPr lang="en-GB" sz="1400" baseline="0" dirty="0" smtClean="0"/>
                        <a:t> genes</a:t>
                      </a:r>
                      <a:endParaRPr lang="en-GB" sz="1400" dirty="0"/>
                    </a:p>
                  </a:txBody>
                  <a:tcPr/>
                </a:tc>
                <a:tc>
                  <a:txBody>
                    <a:bodyPr/>
                    <a:lstStyle/>
                    <a:p>
                      <a:r>
                        <a:rPr lang="en-GB" sz="1400" dirty="0" smtClean="0"/>
                        <a:t>Logistic regression, SVM</a:t>
                      </a:r>
                      <a:endParaRPr lang="en-GB" sz="1400" dirty="0"/>
                    </a:p>
                  </a:txBody>
                  <a:tcPr/>
                </a:tc>
              </a:tr>
              <a:tr h="370840">
                <a:tc>
                  <a:txBody>
                    <a:bodyPr/>
                    <a:lstStyle/>
                    <a:p>
                      <a:r>
                        <a:rPr lang="en-GB" sz="1400" dirty="0" smtClean="0"/>
                        <a:t>-</a:t>
                      </a:r>
                      <a:endParaRPr lang="en-GB" sz="1400" dirty="0"/>
                    </a:p>
                  </a:txBody>
                  <a:tcPr/>
                </a:tc>
                <a:tc>
                  <a:txBody>
                    <a:bodyPr/>
                    <a:lstStyle/>
                    <a:p>
                      <a:r>
                        <a:rPr lang="en-GB" sz="1400" dirty="0" smtClean="0"/>
                        <a:t>Su,</a:t>
                      </a:r>
                      <a:r>
                        <a:rPr lang="en-GB" sz="1400" baseline="0" dirty="0" smtClean="0"/>
                        <a:t> 2009</a:t>
                      </a:r>
                      <a:endParaRPr lang="en-GB" sz="1400" dirty="0"/>
                    </a:p>
                  </a:txBody>
                  <a:tcPr/>
                </a:tc>
                <a:tc>
                  <a:txBody>
                    <a:bodyPr/>
                    <a:lstStyle/>
                    <a:p>
                      <a:r>
                        <a:rPr lang="en-GB" sz="1400" dirty="0" err="1" smtClean="0"/>
                        <a:t>MsigDB</a:t>
                      </a:r>
                      <a:endParaRPr lang="en-GB" sz="1400" dirty="0"/>
                    </a:p>
                  </a:txBody>
                  <a:tcPr/>
                </a:tc>
                <a:tc>
                  <a:txBody>
                    <a:bodyPr/>
                    <a:lstStyle/>
                    <a:p>
                      <a:r>
                        <a:rPr lang="en-GB" sz="1400" dirty="0" smtClean="0"/>
                        <a:t>Log-likelihood</a:t>
                      </a:r>
                      <a:endParaRPr lang="en-GB" sz="1400" dirty="0"/>
                    </a:p>
                  </a:txBody>
                  <a:tcPr/>
                </a:tc>
                <a:tc>
                  <a:txBody>
                    <a:bodyPr/>
                    <a:lstStyle/>
                    <a:p>
                      <a:r>
                        <a:rPr lang="en-GB" sz="1400" dirty="0" smtClean="0"/>
                        <a:t>Logistic regression</a:t>
                      </a:r>
                      <a:endParaRPr lang="en-GB" sz="1400" dirty="0"/>
                    </a:p>
                  </a:txBody>
                  <a:tcPr/>
                </a:tc>
              </a:tr>
              <a:tr h="370840">
                <a:tc>
                  <a:txBody>
                    <a:bodyPr/>
                    <a:lstStyle/>
                    <a:p>
                      <a:r>
                        <a:rPr lang="en-GB" sz="1400" dirty="0" smtClean="0"/>
                        <a:t>PARADIGM</a:t>
                      </a:r>
                      <a:endParaRPr lang="en-GB" sz="1400" dirty="0"/>
                    </a:p>
                  </a:txBody>
                  <a:tcPr/>
                </a:tc>
                <a:tc>
                  <a:txBody>
                    <a:bodyPr/>
                    <a:lstStyle/>
                    <a:p>
                      <a:r>
                        <a:rPr lang="en-GB" sz="1400" dirty="0" err="1" smtClean="0"/>
                        <a:t>Vaske</a:t>
                      </a:r>
                      <a:r>
                        <a:rPr lang="en-GB" sz="1400" dirty="0" smtClean="0"/>
                        <a:t>, 2010</a:t>
                      </a:r>
                      <a:endParaRPr lang="en-GB" sz="1400" dirty="0"/>
                    </a:p>
                  </a:txBody>
                  <a:tcPr/>
                </a:tc>
                <a:tc>
                  <a:txBody>
                    <a:bodyPr/>
                    <a:lstStyle/>
                    <a:p>
                      <a:r>
                        <a:rPr lang="en-GB" sz="1400" dirty="0" smtClean="0"/>
                        <a:t>PID</a:t>
                      </a:r>
                      <a:endParaRPr lang="en-GB" sz="1400" dirty="0"/>
                    </a:p>
                  </a:txBody>
                  <a:tcPr/>
                </a:tc>
                <a:tc>
                  <a:txBody>
                    <a:bodyPr/>
                    <a:lstStyle/>
                    <a:p>
                      <a:r>
                        <a:rPr lang="en-GB" sz="1400" dirty="0" smtClean="0"/>
                        <a:t>Factor</a:t>
                      </a:r>
                      <a:r>
                        <a:rPr lang="en-GB" sz="1400" baseline="0" dirty="0" smtClean="0"/>
                        <a:t> graph models</a:t>
                      </a:r>
                      <a:endParaRPr lang="en-GB" sz="1400" dirty="0"/>
                    </a:p>
                  </a:txBody>
                  <a:tcPr/>
                </a:tc>
                <a:tc>
                  <a:txBody>
                    <a:bodyPr/>
                    <a:lstStyle/>
                    <a:p>
                      <a:r>
                        <a:rPr lang="en-GB" sz="1400" dirty="0" smtClean="0"/>
                        <a:t>Unsupervised clustering</a:t>
                      </a:r>
                      <a:endParaRPr lang="en-GB" sz="1400" dirty="0"/>
                    </a:p>
                  </a:txBody>
                  <a:tcPr/>
                </a:tc>
              </a:tr>
              <a:tr h="370840">
                <a:tc>
                  <a:txBody>
                    <a:bodyPr/>
                    <a:lstStyle/>
                    <a:p>
                      <a:r>
                        <a:rPr lang="en-GB" sz="1400" dirty="0" smtClean="0"/>
                        <a:t>-; </a:t>
                      </a:r>
                      <a:endParaRPr lang="en-GB" sz="1400" dirty="0"/>
                    </a:p>
                  </a:txBody>
                  <a:tcPr/>
                </a:tc>
                <a:tc>
                  <a:txBody>
                    <a:bodyPr/>
                    <a:lstStyle/>
                    <a:p>
                      <a:r>
                        <a:rPr lang="en-GB" sz="1400" dirty="0" smtClean="0"/>
                        <a:t>Kim,</a:t>
                      </a:r>
                      <a:r>
                        <a:rPr lang="en-GB" sz="1400" baseline="0" dirty="0" smtClean="0"/>
                        <a:t> 2012; </a:t>
                      </a:r>
                      <a:r>
                        <a:rPr lang="en-GB" sz="1400" baseline="0" dirty="0" err="1" smtClean="0"/>
                        <a:t>Tarca</a:t>
                      </a:r>
                      <a:r>
                        <a:rPr lang="en-GB" sz="1400" baseline="0" dirty="0" smtClean="0"/>
                        <a:t>, 2009</a:t>
                      </a:r>
                      <a:endParaRPr lang="en-GB" sz="1400" dirty="0"/>
                    </a:p>
                  </a:txBody>
                  <a:tcPr/>
                </a:tc>
                <a:tc>
                  <a:txBody>
                    <a:bodyPr/>
                    <a:lstStyle/>
                    <a:p>
                      <a:r>
                        <a:rPr lang="en-GB" sz="1400" dirty="0" err="1" smtClean="0"/>
                        <a:t>MsigDB</a:t>
                      </a:r>
                      <a:r>
                        <a:rPr lang="en-GB" sz="1400" dirty="0" smtClean="0"/>
                        <a:t>, KEGG</a:t>
                      </a:r>
                      <a:endParaRPr lang="en-GB" sz="1400" dirty="0"/>
                    </a:p>
                  </a:txBody>
                  <a:tcPr/>
                </a:tc>
                <a:tc>
                  <a:txBody>
                    <a:bodyPr/>
                    <a:lstStyle/>
                    <a:p>
                      <a:r>
                        <a:rPr lang="en-GB" sz="1400" dirty="0" smtClean="0"/>
                        <a:t>GSEA</a:t>
                      </a:r>
                      <a:endParaRPr lang="en-GB" sz="1400" dirty="0"/>
                    </a:p>
                  </a:txBody>
                  <a:tcPr/>
                </a:tc>
                <a:tc>
                  <a:txBody>
                    <a:bodyPr/>
                    <a:lstStyle/>
                    <a:p>
                      <a:r>
                        <a:rPr lang="en-GB" sz="1400" dirty="0" smtClean="0"/>
                        <a:t>Hierarchical SVM</a:t>
                      </a:r>
                      <a:endParaRPr lang="en-GB" sz="1400" dirty="0"/>
                    </a:p>
                  </a:txBody>
                  <a:tcPr/>
                </a:tc>
              </a:tr>
              <a:tr h="370840">
                <a:tc>
                  <a:txBody>
                    <a:bodyPr/>
                    <a:lstStyle/>
                    <a:p>
                      <a:r>
                        <a:rPr lang="en-GB" sz="1400" dirty="0" smtClean="0"/>
                        <a:t>Pathway Studio + </a:t>
                      </a:r>
                      <a:r>
                        <a:rPr lang="en-GB" sz="1400" dirty="0" err="1" smtClean="0"/>
                        <a:t>bsnea</a:t>
                      </a:r>
                      <a:endParaRPr lang="en-GB" sz="1400" dirty="0"/>
                    </a:p>
                  </a:txBody>
                  <a:tcPr/>
                </a:tc>
                <a:tc>
                  <a:txBody>
                    <a:bodyPr/>
                    <a:lstStyle/>
                    <a:p>
                      <a:r>
                        <a:rPr lang="en-GB" sz="1400" dirty="0" err="1" smtClean="0"/>
                        <a:t>Pyatnitskiy</a:t>
                      </a:r>
                      <a:r>
                        <a:rPr lang="en-GB" sz="1400" dirty="0" smtClean="0"/>
                        <a:t>, 2014</a:t>
                      </a:r>
                      <a:endParaRPr lang="en-GB" sz="1400" dirty="0"/>
                    </a:p>
                  </a:txBody>
                  <a:tcPr/>
                </a:tc>
                <a:tc>
                  <a:txBody>
                    <a:bodyPr/>
                    <a:lstStyle/>
                    <a:p>
                      <a:r>
                        <a:rPr lang="en-GB" sz="1400" dirty="0" err="1" smtClean="0"/>
                        <a:t>ResNet</a:t>
                      </a:r>
                      <a:endParaRPr lang="en-GB" sz="1400" dirty="0"/>
                    </a:p>
                  </a:txBody>
                  <a:tcPr/>
                </a:tc>
                <a:tc>
                  <a:txBody>
                    <a:bodyPr/>
                    <a:lstStyle/>
                    <a:p>
                      <a:r>
                        <a:rPr lang="en-GB" sz="1400" dirty="0" smtClean="0"/>
                        <a:t>SNEA</a:t>
                      </a:r>
                      <a:endParaRPr lang="en-GB" sz="1400" dirty="0"/>
                    </a:p>
                  </a:txBody>
                  <a:tcPr/>
                </a:tc>
                <a:tc>
                  <a:txBody>
                    <a:bodyPr/>
                    <a:lstStyle/>
                    <a:p>
                      <a:r>
                        <a:rPr lang="en-GB" sz="1400" dirty="0" smtClean="0"/>
                        <a:t>Unsupervised clustering</a:t>
                      </a:r>
                      <a:endParaRPr lang="en-GB" sz="1400" dirty="0"/>
                    </a:p>
                  </a:txBody>
                  <a:tcPr/>
                </a:tc>
              </a:tr>
            </a:tbl>
          </a:graphicData>
        </a:graphic>
      </p:graphicFrame>
    </p:spTree>
    <p:extLst>
      <p:ext uri="{BB962C8B-B14F-4D97-AF65-F5344CB8AC3E}">
        <p14:creationId xmlns:p14="http://schemas.microsoft.com/office/powerpoint/2010/main" val="165033118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PAA limitations</a:t>
            </a:r>
            <a:endParaRPr lang="en-GB" dirty="0"/>
          </a:p>
        </p:txBody>
      </p:sp>
      <p:sp>
        <p:nvSpPr>
          <p:cNvPr id="3" name="Content Placeholder 2"/>
          <p:cNvSpPr>
            <a:spLocks noGrp="1"/>
          </p:cNvSpPr>
          <p:nvPr>
            <p:ph idx="1"/>
          </p:nvPr>
        </p:nvSpPr>
        <p:spPr/>
        <p:txBody>
          <a:bodyPr/>
          <a:lstStyle/>
          <a:p>
            <a:r>
              <a:rPr lang="en-GB" dirty="0" smtClean="0"/>
              <a:t>Incomplete pathways</a:t>
            </a:r>
          </a:p>
          <a:p>
            <a:r>
              <a:rPr lang="en-GB" dirty="0" smtClean="0"/>
              <a:t>Neglecting topology. The method is accounting for expression of genes within pathway but </a:t>
            </a:r>
            <a:r>
              <a:rPr lang="en-GB" dirty="0"/>
              <a:t>i</a:t>
            </a:r>
            <a:r>
              <a:rPr lang="en-GB" dirty="0" smtClean="0"/>
              <a:t>gnoring </a:t>
            </a:r>
            <a:r>
              <a:rPr lang="en-GB" dirty="0" smtClean="0"/>
              <a:t>connectivity</a:t>
            </a:r>
          </a:p>
          <a:p>
            <a:endParaRPr lang="en-GB" dirty="0"/>
          </a:p>
          <a:p>
            <a:endParaRPr lang="en-GB" dirty="0"/>
          </a:p>
          <a:p>
            <a:pPr marL="0" indent="0">
              <a:buNone/>
            </a:pPr>
            <a:r>
              <a:rPr lang="en-GB" dirty="0" smtClean="0"/>
              <a:t>Solution:</a:t>
            </a:r>
          </a:p>
          <a:p>
            <a:r>
              <a:rPr lang="en-GB" dirty="0" smtClean="0"/>
              <a:t>Use networks instead of pathways</a:t>
            </a:r>
          </a:p>
          <a:p>
            <a:r>
              <a:rPr lang="en-GB" dirty="0" smtClean="0"/>
              <a:t>Definition of pathways is arbitrary</a:t>
            </a:r>
            <a:endParaRPr lang="en-GB" dirty="0"/>
          </a:p>
          <a:p>
            <a:pPr marL="0" indent="0">
              <a:buNone/>
            </a:pPr>
            <a:endParaRPr lang="en-GB" dirty="0" smtClean="0"/>
          </a:p>
          <a:p>
            <a:endParaRPr lang="en-GB" dirty="0"/>
          </a:p>
        </p:txBody>
      </p:sp>
      <p:sp>
        <p:nvSpPr>
          <p:cNvPr id="4" name="Date Placeholder 3"/>
          <p:cNvSpPr>
            <a:spLocks noGrp="1"/>
          </p:cNvSpPr>
          <p:nvPr>
            <p:ph type="dt" sz="half" idx="10"/>
          </p:nvPr>
        </p:nvSpPr>
        <p:spPr/>
        <p:txBody>
          <a:bodyPr/>
          <a:lstStyle/>
          <a:p>
            <a:fld id="{6F9028E8-29F4-49FA-AB9B-B380E4787F14}"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30</a:t>
            </a:fld>
            <a:endParaRPr lang="en-US"/>
          </a:p>
        </p:txBody>
      </p:sp>
    </p:spTree>
    <p:extLst>
      <p:ext uri="{BB962C8B-B14F-4D97-AF65-F5344CB8AC3E}">
        <p14:creationId xmlns:p14="http://schemas.microsoft.com/office/powerpoint/2010/main" val="12874531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TextBox 9"/>
          <p:cNvSpPr txBox="1"/>
          <p:nvPr/>
        </p:nvSpPr>
        <p:spPr>
          <a:xfrm>
            <a:off x="472963" y="1408300"/>
            <a:ext cx="3154005" cy="461665"/>
          </a:xfrm>
          <a:prstGeom prst="rect">
            <a:avLst/>
          </a:prstGeom>
          <a:noFill/>
        </p:spPr>
        <p:txBody>
          <a:bodyPr wrap="none" rtlCol="0">
            <a:spAutoFit/>
          </a:bodyPr>
          <a:lstStyle/>
          <a:p>
            <a:r>
              <a:rPr lang="en-GB" sz="2400" b="1" dirty="0" smtClean="0"/>
              <a:t>Unsupervised Methods</a:t>
            </a:r>
            <a:endParaRPr lang="en-GB" sz="2400" b="1" dirty="0"/>
          </a:p>
        </p:txBody>
      </p:sp>
      <p:sp>
        <p:nvSpPr>
          <p:cNvPr id="11" name="TextBox 10"/>
          <p:cNvSpPr txBox="1"/>
          <p:nvPr/>
        </p:nvSpPr>
        <p:spPr>
          <a:xfrm>
            <a:off x="537371" y="1819198"/>
            <a:ext cx="3638844" cy="923330"/>
          </a:xfrm>
          <a:prstGeom prst="rect">
            <a:avLst/>
          </a:prstGeom>
          <a:noFill/>
        </p:spPr>
        <p:txBody>
          <a:bodyPr wrap="square" rtlCol="0">
            <a:spAutoFit/>
          </a:bodyPr>
          <a:lstStyle/>
          <a:p>
            <a:pPr marL="285750" indent="-285750">
              <a:buFont typeface="Arial" panose="020B0604020202020204" pitchFamily="34" charset="0"/>
              <a:buChar char="•"/>
            </a:pPr>
            <a:r>
              <a:rPr lang="en-GB" dirty="0" smtClean="0"/>
              <a:t>Principal Component Analysis, PCA</a:t>
            </a:r>
          </a:p>
          <a:p>
            <a:pPr marL="285750" indent="-285750">
              <a:buFont typeface="Arial" panose="020B0604020202020204" pitchFamily="34" charset="0"/>
              <a:buChar char="•"/>
            </a:pPr>
            <a:r>
              <a:rPr lang="en-GB" dirty="0" smtClean="0"/>
              <a:t>Hierarchical Clustering</a:t>
            </a:r>
          </a:p>
        </p:txBody>
      </p:sp>
      <p:sp>
        <p:nvSpPr>
          <p:cNvPr id="12" name="TextBox 11"/>
          <p:cNvSpPr txBox="1"/>
          <p:nvPr/>
        </p:nvSpPr>
        <p:spPr>
          <a:xfrm>
            <a:off x="421269" y="2703749"/>
            <a:ext cx="2810962" cy="461665"/>
          </a:xfrm>
          <a:prstGeom prst="rect">
            <a:avLst/>
          </a:prstGeom>
          <a:noFill/>
        </p:spPr>
        <p:txBody>
          <a:bodyPr wrap="none" rtlCol="0">
            <a:spAutoFit/>
          </a:bodyPr>
          <a:lstStyle/>
          <a:p>
            <a:r>
              <a:rPr lang="en-GB" sz="2400" b="1" dirty="0" smtClean="0"/>
              <a:t>Supervised Methods</a:t>
            </a:r>
            <a:endParaRPr lang="en-GB" sz="2400" b="1" dirty="0"/>
          </a:p>
        </p:txBody>
      </p:sp>
      <p:sp>
        <p:nvSpPr>
          <p:cNvPr id="13" name="TextBox 12"/>
          <p:cNvSpPr txBox="1"/>
          <p:nvPr/>
        </p:nvSpPr>
        <p:spPr>
          <a:xfrm>
            <a:off x="485677" y="3146178"/>
            <a:ext cx="3105937" cy="1754326"/>
          </a:xfrm>
          <a:prstGeom prst="rect">
            <a:avLst/>
          </a:prstGeom>
          <a:noFill/>
        </p:spPr>
        <p:txBody>
          <a:bodyPr wrap="square" rtlCol="0">
            <a:spAutoFit/>
          </a:bodyPr>
          <a:lstStyle/>
          <a:p>
            <a:pPr marL="285750" indent="-285750">
              <a:buFont typeface="Arial" panose="020B0604020202020204" pitchFamily="34" charset="0"/>
              <a:buChar char="•"/>
            </a:pPr>
            <a:r>
              <a:rPr lang="en-GB" dirty="0" smtClean="0"/>
              <a:t>Regularised Linear Regression</a:t>
            </a:r>
          </a:p>
          <a:p>
            <a:pPr marL="628650" lvl="1" indent="-285750">
              <a:buFont typeface="Arial" panose="020B0604020202020204" pitchFamily="34" charset="0"/>
              <a:buChar char="•"/>
            </a:pPr>
            <a:r>
              <a:rPr lang="en-GB" dirty="0" smtClean="0"/>
              <a:t>Ridge</a:t>
            </a:r>
          </a:p>
          <a:p>
            <a:pPr marL="628650" lvl="1" indent="-285750">
              <a:buFont typeface="Arial" panose="020B0604020202020204" pitchFamily="34" charset="0"/>
              <a:buChar char="•"/>
            </a:pPr>
            <a:r>
              <a:rPr lang="en-GB" dirty="0" smtClean="0"/>
              <a:t>Lasso</a:t>
            </a:r>
          </a:p>
          <a:p>
            <a:pPr marL="628650" lvl="1" indent="-285750">
              <a:buFont typeface="Arial" panose="020B0604020202020204" pitchFamily="34" charset="0"/>
              <a:buChar char="•"/>
            </a:pPr>
            <a:r>
              <a:rPr lang="en-GB" dirty="0" smtClean="0"/>
              <a:t>Elastic Net</a:t>
            </a:r>
          </a:p>
          <a:p>
            <a:pPr marL="285750" indent="-285750">
              <a:buFont typeface="Arial" panose="020B0604020202020204" pitchFamily="34" charset="0"/>
              <a:buChar char="•"/>
            </a:pPr>
            <a:endParaRPr lang="en-GB" dirty="0" smtClean="0"/>
          </a:p>
        </p:txBody>
      </p:sp>
      <p:sp>
        <p:nvSpPr>
          <p:cNvPr id="15" name="TextBox 14"/>
          <p:cNvSpPr txBox="1"/>
          <p:nvPr/>
        </p:nvSpPr>
        <p:spPr>
          <a:xfrm>
            <a:off x="3736151" y="3390721"/>
            <a:ext cx="413896" cy="646331"/>
          </a:xfrm>
          <a:prstGeom prst="rect">
            <a:avLst/>
          </a:prstGeom>
          <a:noFill/>
        </p:spPr>
        <p:txBody>
          <a:bodyPr wrap="none" rtlCol="0">
            <a:spAutoFit/>
          </a:bodyPr>
          <a:lstStyle/>
          <a:p>
            <a:r>
              <a:rPr lang="en-GB" sz="3600" b="1" dirty="0"/>
              <a:t>+</a:t>
            </a:r>
          </a:p>
        </p:txBody>
      </p:sp>
      <p:sp>
        <p:nvSpPr>
          <p:cNvPr id="16" name="TextBox 15"/>
          <p:cNvSpPr txBox="1"/>
          <p:nvPr/>
        </p:nvSpPr>
        <p:spPr>
          <a:xfrm>
            <a:off x="6221014" y="3452277"/>
            <a:ext cx="2132305" cy="646331"/>
          </a:xfrm>
          <a:prstGeom prst="rect">
            <a:avLst/>
          </a:prstGeom>
          <a:noFill/>
        </p:spPr>
        <p:txBody>
          <a:bodyPr wrap="square" rtlCol="0">
            <a:spAutoFit/>
          </a:bodyPr>
          <a:lstStyle/>
          <a:p>
            <a:pPr algn="ctr"/>
            <a:r>
              <a:rPr lang="en-GB" dirty="0"/>
              <a:t>Molecular Interaction </a:t>
            </a:r>
            <a:r>
              <a:rPr lang="en-GB" dirty="0" smtClean="0"/>
              <a:t>Network</a:t>
            </a:r>
            <a:endParaRPr lang="en-GB" dirty="0"/>
          </a:p>
        </p:txBody>
      </p:sp>
      <p:sp>
        <p:nvSpPr>
          <p:cNvPr id="17" name="TextBox 16"/>
          <p:cNvSpPr txBox="1"/>
          <p:nvPr/>
        </p:nvSpPr>
        <p:spPr>
          <a:xfrm>
            <a:off x="4414345" y="3544609"/>
            <a:ext cx="1154596" cy="369332"/>
          </a:xfrm>
          <a:prstGeom prst="rect">
            <a:avLst/>
          </a:prstGeom>
          <a:noFill/>
        </p:spPr>
        <p:txBody>
          <a:bodyPr wrap="square" rtlCol="0">
            <a:spAutoFit/>
          </a:bodyPr>
          <a:lstStyle/>
          <a:p>
            <a:r>
              <a:rPr lang="en-GB" dirty="0" smtClean="0"/>
              <a:t>Sparsity</a:t>
            </a:r>
            <a:endParaRPr lang="en-GB" dirty="0"/>
          </a:p>
        </p:txBody>
      </p:sp>
      <p:sp>
        <p:nvSpPr>
          <p:cNvPr id="18" name="TextBox 17"/>
          <p:cNvSpPr txBox="1"/>
          <p:nvPr/>
        </p:nvSpPr>
        <p:spPr>
          <a:xfrm>
            <a:off x="5807118" y="3390720"/>
            <a:ext cx="413896" cy="646331"/>
          </a:xfrm>
          <a:prstGeom prst="rect">
            <a:avLst/>
          </a:prstGeom>
          <a:noFill/>
        </p:spPr>
        <p:txBody>
          <a:bodyPr wrap="none" rtlCol="0">
            <a:spAutoFit/>
          </a:bodyPr>
          <a:lstStyle/>
          <a:p>
            <a:r>
              <a:rPr lang="en-GB" sz="3600" b="1" dirty="0"/>
              <a:t>+</a:t>
            </a:r>
          </a:p>
        </p:txBody>
      </p:sp>
      <p:sp>
        <p:nvSpPr>
          <p:cNvPr id="19" name="TextBox 18"/>
          <p:cNvSpPr txBox="1"/>
          <p:nvPr/>
        </p:nvSpPr>
        <p:spPr>
          <a:xfrm>
            <a:off x="441835" y="4500922"/>
            <a:ext cx="3503493" cy="1200329"/>
          </a:xfrm>
          <a:prstGeom prst="rect">
            <a:avLst/>
          </a:prstGeom>
          <a:noFill/>
        </p:spPr>
        <p:txBody>
          <a:bodyPr wrap="square" rtlCol="0">
            <a:spAutoFit/>
          </a:bodyPr>
          <a:lstStyle/>
          <a:p>
            <a:pPr marL="285750" indent="-285750">
              <a:buFont typeface="Arial" panose="020B0604020202020204" pitchFamily="34" charset="0"/>
              <a:buChar char="•"/>
            </a:pPr>
            <a:r>
              <a:rPr lang="en-GB" dirty="0" smtClean="0"/>
              <a:t>Machine Learning</a:t>
            </a:r>
          </a:p>
          <a:p>
            <a:pPr marL="628650" lvl="1" indent="-285750">
              <a:buFontTx/>
              <a:buChar char="-"/>
            </a:pPr>
            <a:r>
              <a:rPr lang="en-GB" dirty="0" smtClean="0"/>
              <a:t>Random Forrest</a:t>
            </a:r>
          </a:p>
          <a:p>
            <a:pPr marL="628650" lvl="1" indent="-285750">
              <a:buFontTx/>
              <a:buChar char="-"/>
            </a:pPr>
            <a:r>
              <a:rPr lang="en-GB" dirty="0" smtClean="0"/>
              <a:t>Support Vector Machine</a:t>
            </a:r>
          </a:p>
          <a:p>
            <a:pPr marL="628650" lvl="1" indent="-285750">
              <a:buFontTx/>
              <a:buChar char="-"/>
            </a:pPr>
            <a:r>
              <a:rPr lang="en-GB" dirty="0" smtClean="0"/>
              <a:t>Neural Networks</a:t>
            </a:r>
            <a:endParaRPr lang="en-GB" dirty="0"/>
          </a:p>
        </p:txBody>
      </p:sp>
      <p:sp>
        <p:nvSpPr>
          <p:cNvPr id="20" name="TextBox 19"/>
          <p:cNvSpPr txBox="1"/>
          <p:nvPr/>
        </p:nvSpPr>
        <p:spPr>
          <a:xfrm>
            <a:off x="421269" y="5621289"/>
            <a:ext cx="3503493" cy="338554"/>
          </a:xfrm>
          <a:prstGeom prst="rect">
            <a:avLst/>
          </a:prstGeom>
          <a:noFill/>
        </p:spPr>
        <p:txBody>
          <a:bodyPr wrap="square" rtlCol="0">
            <a:spAutoFit/>
          </a:bodyPr>
          <a:lstStyle/>
          <a:p>
            <a:pPr marL="285750" indent="-285750">
              <a:buFont typeface="Arial" panose="020B0604020202020204" pitchFamily="34" charset="0"/>
              <a:buChar char="•"/>
            </a:pPr>
            <a:r>
              <a:rPr lang="en-GB" sz="1600" dirty="0" smtClean="0"/>
              <a:t>…</a:t>
            </a:r>
            <a:endParaRPr lang="en-GB" sz="1600" dirty="0"/>
          </a:p>
        </p:txBody>
      </p:sp>
      <p:sp>
        <p:nvSpPr>
          <p:cNvPr id="3" name="Date Placeholder 2"/>
          <p:cNvSpPr>
            <a:spLocks noGrp="1"/>
          </p:cNvSpPr>
          <p:nvPr>
            <p:ph type="dt" sz="half" idx="10"/>
          </p:nvPr>
        </p:nvSpPr>
        <p:spPr/>
        <p:txBody>
          <a:bodyPr/>
          <a:lstStyle/>
          <a:p>
            <a:fld id="{44B3DDE8-D05C-421F-92ED-05F118DC39C5}" type="datetime1">
              <a:rPr lang="en-GB" smtClean="0"/>
              <a:t>25/01/2017</a:t>
            </a:fld>
            <a:endParaRPr lang="en-US"/>
          </a:p>
        </p:txBody>
      </p:sp>
      <p:sp>
        <p:nvSpPr>
          <p:cNvPr id="4" name="Footer Placeholder 3"/>
          <p:cNvSpPr>
            <a:spLocks noGrp="1"/>
          </p:cNvSpPr>
          <p:nvPr>
            <p:ph type="ftr" sz="quarter" idx="11"/>
          </p:nvPr>
        </p:nvSpPr>
        <p:spPr/>
        <p:txBody>
          <a:bodyPr/>
          <a:lstStyle/>
          <a:p>
            <a:r>
              <a:rPr lang="en-US" smtClean="0"/>
              <a:t>Connecting Nutrition and Health</a:t>
            </a:r>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4</a:t>
            </a:fld>
            <a:endParaRPr lang="en-US"/>
          </a:p>
        </p:txBody>
      </p:sp>
      <p:sp>
        <p:nvSpPr>
          <p:cNvPr id="21" name="Title 5"/>
          <p:cNvSpPr txBox="1">
            <a:spLocks/>
          </p:cNvSpPr>
          <p:nvPr/>
        </p:nvSpPr>
        <p:spPr>
          <a:xfrm>
            <a:off x="457200" y="274638"/>
            <a:ext cx="8229600" cy="792162"/>
          </a:xfrm>
          <a:prstGeom prst="rect">
            <a:avLst/>
          </a:prstGeom>
        </p:spPr>
        <p:txBody>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Statistical Methods:</a:t>
            </a:r>
          </a:p>
          <a:p>
            <a:r>
              <a:rPr lang="en-GB" dirty="0" smtClean="0"/>
              <a:t>Exploring high-dimensional Data</a:t>
            </a:r>
            <a:endParaRPr lang="en-GB" dirty="0"/>
          </a:p>
        </p:txBody>
      </p:sp>
    </p:spTree>
    <p:extLst>
      <p:ext uri="{BB962C8B-B14F-4D97-AF65-F5344CB8AC3E}">
        <p14:creationId xmlns:p14="http://schemas.microsoft.com/office/powerpoint/2010/main" val="13909864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13"/>
                                        </p:tgtEl>
                                      </p:cBhvr>
                                    </p:animEffect>
                                    <p:animScale>
                                      <p:cBhvr>
                                        <p:cTn id="7" dur="250" autoRev="1" fill="hold"/>
                                        <p:tgtEl>
                                          <p:spTgt spid="13"/>
                                        </p:tgtEl>
                                      </p:cBhvr>
                                      <p:by x="105000" y="105000"/>
                                    </p:animScale>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par>
                          <p:cTn id="17" fill="hold">
                            <p:stCondLst>
                              <p:cond delay="500"/>
                            </p:stCondLst>
                            <p:childTnLst>
                              <p:par>
                                <p:cTn id="18" presetID="1"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childTnLst>
                          </p:cTn>
                        </p:par>
                        <p:par>
                          <p:cTn id="20" fill="hold">
                            <p:stCondLst>
                              <p:cond delay="500"/>
                            </p:stCondLst>
                            <p:childTnLst>
                              <p:par>
                                <p:cTn id="21" presetID="26" presetClass="emph" presetSubtype="0" fill="hold" grpId="1" nodeType="afterEffect">
                                  <p:stCondLst>
                                    <p:cond delay="0"/>
                                  </p:stCondLst>
                                  <p:childTnLst>
                                    <p:animEffect transition="out" filter="fade">
                                      <p:cBhvr>
                                        <p:cTn id="22" dur="500" tmFilter="0, 0; .2, .5; .8, .5; 1, 0"/>
                                        <p:tgtEl>
                                          <p:spTgt spid="15"/>
                                        </p:tgtEl>
                                      </p:cBhvr>
                                    </p:animEffect>
                                    <p:animScale>
                                      <p:cBhvr>
                                        <p:cTn id="23" dur="250" autoRev="1" fill="hold"/>
                                        <p:tgtEl>
                                          <p:spTgt spid="15"/>
                                        </p:tgtEl>
                                      </p:cBhvr>
                                      <p:by x="105000" y="105000"/>
                                    </p:animScale>
                                  </p:childTnLst>
                                </p:cTn>
                              </p:par>
                              <p:par>
                                <p:cTn id="24" presetID="26" presetClass="emph" presetSubtype="0" fill="hold" grpId="1" nodeType="withEffect">
                                  <p:stCondLst>
                                    <p:cond delay="0"/>
                                  </p:stCondLst>
                                  <p:childTnLst>
                                    <p:animEffect transition="out" filter="fade">
                                      <p:cBhvr>
                                        <p:cTn id="25" dur="500" tmFilter="0, 0; .2, .5; .8, .5; 1, 0"/>
                                        <p:tgtEl>
                                          <p:spTgt spid="17"/>
                                        </p:tgtEl>
                                      </p:cBhvr>
                                    </p:animEffect>
                                    <p:animScale>
                                      <p:cBhvr>
                                        <p:cTn id="26" dur="250" autoRev="1" fill="hold"/>
                                        <p:tgtEl>
                                          <p:spTgt spid="17"/>
                                        </p:tgtEl>
                                      </p:cBhvr>
                                      <p:by x="105000" y="105000"/>
                                    </p:animScale>
                                  </p:childTnLst>
                                </p:cTn>
                              </p:par>
                              <p:par>
                                <p:cTn id="27" presetID="26" presetClass="emph" presetSubtype="0" fill="hold" grpId="1" nodeType="withEffect">
                                  <p:stCondLst>
                                    <p:cond delay="0"/>
                                  </p:stCondLst>
                                  <p:childTnLst>
                                    <p:animEffect transition="out" filter="fade">
                                      <p:cBhvr>
                                        <p:cTn id="28" dur="500" tmFilter="0, 0; .2, .5; .8, .5; 1, 0"/>
                                        <p:tgtEl>
                                          <p:spTgt spid="18"/>
                                        </p:tgtEl>
                                      </p:cBhvr>
                                    </p:animEffect>
                                    <p:animScale>
                                      <p:cBhvr>
                                        <p:cTn id="29" dur="250" autoRev="1" fill="hold"/>
                                        <p:tgtEl>
                                          <p:spTgt spid="18"/>
                                        </p:tgtEl>
                                      </p:cBhvr>
                                      <p:by x="105000" y="105000"/>
                                    </p:animScale>
                                  </p:childTnLst>
                                </p:cTn>
                              </p:par>
                              <p:par>
                                <p:cTn id="30" presetID="26" presetClass="emph" presetSubtype="0" fill="hold" grpId="1" nodeType="withEffect">
                                  <p:stCondLst>
                                    <p:cond delay="0"/>
                                  </p:stCondLst>
                                  <p:childTnLst>
                                    <p:animEffect transition="out" filter="fade">
                                      <p:cBhvr>
                                        <p:cTn id="31" dur="500" tmFilter="0, 0; .2, .5; .8, .5; 1, 0"/>
                                        <p:tgtEl>
                                          <p:spTgt spid="16"/>
                                        </p:tgtEl>
                                      </p:cBhvr>
                                    </p:animEffect>
                                    <p:animScale>
                                      <p:cBhvr>
                                        <p:cTn id="32" dur="250" autoRev="1" fill="hold"/>
                                        <p:tgtEl>
                                          <p:spTgt spid="1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5" grpId="1"/>
      <p:bldP spid="16" grpId="0"/>
      <p:bldP spid="16" grpId="1"/>
      <p:bldP spid="17" grpId="0"/>
      <p:bldP spid="17" grpId="1"/>
      <p:bldP spid="18" grpId="0"/>
      <p:bldP spid="18"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Differential Network Analysis</a:t>
            </a:r>
            <a:endParaRPr lang="en-GB" dirty="0"/>
          </a:p>
        </p:txBody>
      </p:sp>
      <p:sp>
        <p:nvSpPr>
          <p:cNvPr id="3" name="Date Placeholder 2"/>
          <p:cNvSpPr>
            <a:spLocks noGrp="1"/>
          </p:cNvSpPr>
          <p:nvPr>
            <p:ph type="dt" sz="half" idx="10"/>
          </p:nvPr>
        </p:nvSpPr>
        <p:spPr/>
        <p:txBody>
          <a:bodyPr/>
          <a:lstStyle/>
          <a:p>
            <a:fld id="{C8DF882A-50C8-437E-B297-8782A873A744}" type="datetime1">
              <a:rPr lang="en-GB" smtClean="0"/>
              <a:t>25/01/2017</a:t>
            </a:fld>
            <a:endParaRPr lang="en-US"/>
          </a:p>
        </p:txBody>
      </p:sp>
      <p:sp>
        <p:nvSpPr>
          <p:cNvPr id="4" name="Footer Placeholder 3"/>
          <p:cNvSpPr>
            <a:spLocks noGrp="1"/>
          </p:cNvSpPr>
          <p:nvPr>
            <p:ph type="ftr" sz="quarter" idx="11"/>
          </p:nvPr>
        </p:nvSpPr>
        <p:spPr/>
        <p:txBody>
          <a:bodyPr/>
          <a:lstStyle/>
          <a:p>
            <a:r>
              <a:rPr lang="en-US" smtClean="0"/>
              <a:t>Connecting Nutrition and Health</a:t>
            </a:r>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31</a:t>
            </a:fld>
            <a:endParaRPr lang="en-US"/>
          </a:p>
        </p:txBody>
      </p:sp>
      <p:pic>
        <p:nvPicPr>
          <p:cNvPr id="7" name="Picture 6"/>
          <p:cNvPicPr>
            <a:picLocks noChangeAspect="1"/>
          </p:cNvPicPr>
          <p:nvPr/>
        </p:nvPicPr>
        <p:blipFill>
          <a:blip r:embed="rId2"/>
          <a:stretch>
            <a:fillRect/>
          </a:stretch>
        </p:blipFill>
        <p:spPr>
          <a:xfrm>
            <a:off x="504659" y="1237733"/>
            <a:ext cx="4172282" cy="4884183"/>
          </a:xfrm>
          <a:prstGeom prst="rect">
            <a:avLst/>
          </a:prstGeom>
        </p:spPr>
      </p:pic>
      <p:sp>
        <p:nvSpPr>
          <p:cNvPr id="8" name="TextBox 7"/>
          <p:cNvSpPr txBox="1"/>
          <p:nvPr/>
        </p:nvSpPr>
        <p:spPr>
          <a:xfrm>
            <a:off x="4004930" y="5685135"/>
            <a:ext cx="2190307" cy="307777"/>
          </a:xfrm>
          <a:prstGeom prst="rect">
            <a:avLst/>
          </a:prstGeom>
          <a:noFill/>
        </p:spPr>
        <p:txBody>
          <a:bodyPr wrap="square" rtlCol="0">
            <a:spAutoFit/>
          </a:bodyPr>
          <a:lstStyle/>
          <a:p>
            <a:r>
              <a:rPr lang="en-GB" sz="1400" dirty="0" smtClean="0"/>
              <a:t>Okawa, 2015</a:t>
            </a:r>
            <a:endParaRPr lang="en-GB" sz="1400" dirty="0"/>
          </a:p>
        </p:txBody>
      </p:sp>
      <p:sp>
        <p:nvSpPr>
          <p:cNvPr id="9" name="TextBox 8"/>
          <p:cNvSpPr txBox="1"/>
          <p:nvPr/>
        </p:nvSpPr>
        <p:spPr>
          <a:xfrm>
            <a:off x="5557838" y="3137108"/>
            <a:ext cx="3128962" cy="1477328"/>
          </a:xfrm>
          <a:prstGeom prst="rect">
            <a:avLst/>
          </a:prstGeom>
          <a:noFill/>
        </p:spPr>
        <p:txBody>
          <a:bodyPr wrap="square" rtlCol="0">
            <a:spAutoFit/>
          </a:bodyPr>
          <a:lstStyle/>
          <a:p>
            <a:r>
              <a:rPr lang="en-GB" dirty="0" smtClean="0"/>
              <a:t>Different approaches to derive condition-specific networks </a:t>
            </a:r>
          </a:p>
          <a:p>
            <a:endParaRPr lang="en-GB" dirty="0"/>
          </a:p>
          <a:p>
            <a:r>
              <a:rPr lang="en-GB" dirty="0" smtClean="0"/>
              <a:t>How the DNA can help in data analysis?</a:t>
            </a:r>
            <a:endParaRPr lang="en-GB" dirty="0"/>
          </a:p>
        </p:txBody>
      </p:sp>
    </p:spTree>
    <p:extLst>
      <p:ext uri="{BB962C8B-B14F-4D97-AF65-F5344CB8AC3E}">
        <p14:creationId xmlns:p14="http://schemas.microsoft.com/office/powerpoint/2010/main" val="28707707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Differential Network Analysis</a:t>
            </a:r>
            <a:endParaRPr lang="en-GB" dirty="0"/>
          </a:p>
        </p:txBody>
      </p:sp>
      <p:sp>
        <p:nvSpPr>
          <p:cNvPr id="3" name="Date Placeholder 2"/>
          <p:cNvSpPr>
            <a:spLocks noGrp="1"/>
          </p:cNvSpPr>
          <p:nvPr>
            <p:ph type="dt" sz="half" idx="10"/>
          </p:nvPr>
        </p:nvSpPr>
        <p:spPr/>
        <p:txBody>
          <a:bodyPr/>
          <a:lstStyle/>
          <a:p>
            <a:fld id="{C8DF882A-50C8-437E-B297-8782A873A744}" type="datetime1">
              <a:rPr lang="en-GB" smtClean="0"/>
              <a:t>25/01/2017</a:t>
            </a:fld>
            <a:endParaRPr lang="en-US"/>
          </a:p>
        </p:txBody>
      </p:sp>
      <p:sp>
        <p:nvSpPr>
          <p:cNvPr id="4" name="Footer Placeholder 3"/>
          <p:cNvSpPr>
            <a:spLocks noGrp="1"/>
          </p:cNvSpPr>
          <p:nvPr>
            <p:ph type="ftr" sz="quarter" idx="11"/>
          </p:nvPr>
        </p:nvSpPr>
        <p:spPr/>
        <p:txBody>
          <a:bodyPr/>
          <a:lstStyle/>
          <a:p>
            <a:r>
              <a:rPr lang="en-US" smtClean="0"/>
              <a:t>Connecting Nutrition and Health</a:t>
            </a:r>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32</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1911697980"/>
              </p:ext>
            </p:extLst>
          </p:nvPr>
        </p:nvGraphicFramePr>
        <p:xfrm>
          <a:off x="596900" y="1108710"/>
          <a:ext cx="8039100" cy="5242560"/>
        </p:xfrm>
        <a:graphic>
          <a:graphicData uri="http://schemas.openxmlformats.org/drawingml/2006/table">
            <a:tbl>
              <a:tblPr firstRow="1" bandRow="1">
                <a:tableStyleId>{5C22544A-7EE6-4342-B048-85BDC9FD1C3A}</a:tableStyleId>
              </a:tblPr>
              <a:tblGrid>
                <a:gridCol w="927100"/>
                <a:gridCol w="1295400"/>
                <a:gridCol w="1193800"/>
                <a:gridCol w="2771140"/>
                <a:gridCol w="1851660"/>
              </a:tblGrid>
              <a:tr h="370840">
                <a:tc>
                  <a:txBody>
                    <a:bodyPr/>
                    <a:lstStyle/>
                    <a:p>
                      <a:r>
                        <a:rPr lang="en-GB" dirty="0" smtClean="0"/>
                        <a:t>Tool</a:t>
                      </a:r>
                      <a:endParaRPr lang="en-GB" dirty="0"/>
                    </a:p>
                  </a:txBody>
                  <a:tcPr/>
                </a:tc>
                <a:tc>
                  <a:txBody>
                    <a:bodyPr/>
                    <a:lstStyle/>
                    <a:p>
                      <a:r>
                        <a:rPr lang="en-GB" dirty="0" smtClean="0"/>
                        <a:t>Method</a:t>
                      </a:r>
                      <a:endParaRPr lang="en-GB" dirty="0"/>
                    </a:p>
                  </a:txBody>
                  <a:tcPr/>
                </a:tc>
                <a:tc>
                  <a:txBody>
                    <a:bodyPr/>
                    <a:lstStyle/>
                    <a:p>
                      <a:r>
                        <a:rPr lang="en-GB" dirty="0" smtClean="0"/>
                        <a:t>Resource</a:t>
                      </a:r>
                      <a:endParaRPr lang="en-GB" dirty="0"/>
                    </a:p>
                  </a:txBody>
                  <a:tcPr/>
                </a:tc>
                <a:tc>
                  <a:txBody>
                    <a:bodyPr/>
                    <a:lstStyle/>
                    <a:p>
                      <a:r>
                        <a:rPr lang="en-GB" baseline="0" dirty="0" smtClean="0"/>
                        <a:t>Network analysis</a:t>
                      </a:r>
                      <a:endParaRPr lang="en-GB" dirty="0"/>
                    </a:p>
                  </a:txBody>
                  <a:tcPr/>
                </a:tc>
                <a:tc>
                  <a:txBody>
                    <a:bodyPr/>
                    <a:lstStyle/>
                    <a:p>
                      <a:r>
                        <a:rPr lang="en-GB" dirty="0" smtClean="0"/>
                        <a:t>Biomarker selection</a:t>
                      </a:r>
                      <a:endParaRPr lang="en-GB" dirty="0"/>
                    </a:p>
                  </a:txBody>
                  <a:tcPr/>
                </a:tc>
              </a:tr>
              <a:tr h="370840">
                <a:tc>
                  <a:txBody>
                    <a:bodyPr/>
                    <a:lstStyle/>
                    <a:p>
                      <a:r>
                        <a:rPr lang="en-GB" sz="1400" dirty="0" smtClean="0"/>
                        <a:t>-</a:t>
                      </a:r>
                      <a:endParaRPr lang="en-GB" sz="1400" dirty="0"/>
                    </a:p>
                  </a:txBody>
                  <a:tcPr/>
                </a:tc>
                <a:tc>
                  <a:txBody>
                    <a:bodyPr/>
                    <a:lstStyle/>
                    <a:p>
                      <a:r>
                        <a:rPr lang="en-GB" sz="1400" dirty="0" smtClean="0"/>
                        <a:t>Chuang, 2007</a:t>
                      </a:r>
                      <a:endParaRPr lang="en-GB" sz="1400" dirty="0"/>
                    </a:p>
                  </a:txBody>
                  <a:tcPr/>
                </a:tc>
                <a:tc>
                  <a:txBody>
                    <a:bodyPr/>
                    <a:lstStyle/>
                    <a:p>
                      <a:r>
                        <a:rPr lang="en-GB" sz="1400" dirty="0" smtClean="0"/>
                        <a:t>PPI</a:t>
                      </a:r>
                      <a:endParaRPr lang="en-GB" sz="1400" dirty="0"/>
                    </a:p>
                  </a:txBody>
                  <a:tcPr/>
                </a:tc>
                <a:tc>
                  <a:txBody>
                    <a:bodyPr/>
                    <a:lstStyle/>
                    <a:p>
                      <a:r>
                        <a:rPr lang="en-GB" sz="1400" baseline="0" dirty="0" smtClean="0"/>
                        <a:t>Greedy search of subnetwork</a:t>
                      </a:r>
                    </a:p>
                  </a:txBody>
                  <a:tcPr/>
                </a:tc>
                <a:tc>
                  <a:txBody>
                    <a:bodyPr/>
                    <a:lstStyle/>
                    <a:p>
                      <a:r>
                        <a:rPr lang="en-GB" sz="1400" dirty="0" smtClean="0"/>
                        <a:t>Permutation test (significant subnetworks)</a:t>
                      </a:r>
                      <a:endParaRPr lang="en-GB" sz="1400" dirty="0"/>
                    </a:p>
                  </a:txBody>
                  <a:tcPr/>
                </a:tc>
              </a:tr>
              <a:tr h="370840">
                <a:tc>
                  <a:txBody>
                    <a:bodyPr/>
                    <a:lstStyle/>
                    <a:p>
                      <a:r>
                        <a:rPr lang="en-GB" sz="1400" dirty="0" smtClean="0"/>
                        <a:t>-</a:t>
                      </a:r>
                      <a:endParaRPr lang="en-GB"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400" dirty="0" smtClean="0"/>
                        <a:t>Liu,</a:t>
                      </a:r>
                      <a:r>
                        <a:rPr lang="en-GB" sz="1400" baseline="0" dirty="0" smtClean="0"/>
                        <a:t> 2012</a:t>
                      </a:r>
                      <a:endParaRPr lang="en-GB" sz="1400" dirty="0" smtClean="0"/>
                    </a:p>
                  </a:txBody>
                  <a:tcPr/>
                </a:tc>
                <a:tc>
                  <a:txBody>
                    <a:bodyPr/>
                    <a:lstStyle/>
                    <a:p>
                      <a:r>
                        <a:rPr lang="en-GB" sz="1400" dirty="0" smtClean="0"/>
                        <a:t>PPI: HPRD</a:t>
                      </a:r>
                      <a:endParaRPr lang="en-GB" sz="1400" dirty="0"/>
                    </a:p>
                  </a:txBody>
                  <a:tcPr/>
                </a:tc>
                <a:tc>
                  <a:txBody>
                    <a:bodyPr/>
                    <a:lstStyle/>
                    <a:p>
                      <a:r>
                        <a:rPr lang="en-GB" sz="1400" dirty="0" smtClean="0"/>
                        <a:t>Condition</a:t>
                      </a:r>
                      <a:r>
                        <a:rPr lang="en-GB" sz="1400" baseline="0" dirty="0" smtClean="0"/>
                        <a:t> specific networks</a:t>
                      </a:r>
                      <a:endParaRPr lang="en-GB" sz="1400" dirty="0"/>
                    </a:p>
                  </a:txBody>
                  <a:tcPr/>
                </a:tc>
                <a:tc>
                  <a:txBody>
                    <a:bodyPr/>
                    <a:lstStyle/>
                    <a:p>
                      <a:r>
                        <a:rPr lang="en-GB" sz="1400" dirty="0" smtClean="0"/>
                        <a:t>Genes</a:t>
                      </a:r>
                      <a:r>
                        <a:rPr lang="en-GB" sz="1400" baseline="0" dirty="0" smtClean="0"/>
                        <a:t> expressed in both conditions and in differential edges</a:t>
                      </a:r>
                      <a:endParaRPr lang="en-GB" sz="1400" dirty="0"/>
                    </a:p>
                  </a:txBody>
                  <a:tcPr/>
                </a:tc>
              </a:tr>
              <a:tr h="370840">
                <a:tc>
                  <a:txBody>
                    <a:bodyPr/>
                    <a:lstStyle/>
                    <a:p>
                      <a:r>
                        <a:rPr lang="en-GB" sz="1400" dirty="0" smtClean="0"/>
                        <a:t>-</a:t>
                      </a:r>
                      <a:endParaRPr lang="en-GB" sz="1400" dirty="0"/>
                    </a:p>
                  </a:txBody>
                  <a:tcPr/>
                </a:tc>
                <a:tc>
                  <a:txBody>
                    <a:bodyPr/>
                    <a:lstStyle/>
                    <a:p>
                      <a:r>
                        <a:rPr lang="en-GB" sz="1400" dirty="0" err="1" smtClean="0"/>
                        <a:t>Perumal</a:t>
                      </a:r>
                      <a:r>
                        <a:rPr lang="en-GB" sz="1400" dirty="0" smtClean="0"/>
                        <a:t>, 2014</a:t>
                      </a:r>
                      <a:endParaRPr lang="en-GB" sz="1400" dirty="0"/>
                    </a:p>
                  </a:txBody>
                  <a:tcPr/>
                </a:tc>
                <a:tc>
                  <a:txBody>
                    <a:bodyPr/>
                    <a:lstStyle/>
                    <a:p>
                      <a:r>
                        <a:rPr lang="en-GB" sz="1400" dirty="0" smtClean="0"/>
                        <a:t>GRN</a:t>
                      </a:r>
                      <a:endParaRPr lang="en-GB" sz="1400" dirty="0"/>
                    </a:p>
                  </a:txBody>
                  <a:tcPr/>
                </a:tc>
                <a:tc>
                  <a:txBody>
                    <a:bodyPr/>
                    <a:lstStyle/>
                    <a:p>
                      <a:r>
                        <a:rPr lang="en-GB" sz="1400" dirty="0" smtClean="0"/>
                        <a:t>Simulations</a:t>
                      </a:r>
                      <a:r>
                        <a:rPr lang="en-GB" sz="1400" baseline="0" dirty="0" smtClean="0"/>
                        <a:t> of transitions between conditions</a:t>
                      </a:r>
                      <a:endParaRPr lang="en-GB"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400" dirty="0" smtClean="0"/>
                        <a:t>Genes</a:t>
                      </a:r>
                      <a:r>
                        <a:rPr lang="en-GB" sz="1400" baseline="0" dirty="0" smtClean="0"/>
                        <a:t> in d</a:t>
                      </a:r>
                      <a:r>
                        <a:rPr lang="en-GB" sz="1400" dirty="0" smtClean="0"/>
                        <a:t>ifferentially expressed circuits</a:t>
                      </a:r>
                    </a:p>
                  </a:txBody>
                  <a:tcPr/>
                </a:tc>
              </a:tr>
              <a:tr h="370840">
                <a:tc>
                  <a:txBody>
                    <a:bodyPr/>
                    <a:lstStyle/>
                    <a:p>
                      <a:r>
                        <a:rPr lang="en-GB" sz="1400" dirty="0" smtClean="0"/>
                        <a:t>-; </a:t>
                      </a:r>
                      <a:r>
                        <a:rPr lang="en-GB" sz="1400" dirty="0" err="1" smtClean="0"/>
                        <a:t>pathClass</a:t>
                      </a:r>
                      <a:r>
                        <a:rPr lang="en-GB" sz="1400" dirty="0" smtClean="0"/>
                        <a:t> R package</a:t>
                      </a:r>
                      <a:endParaRPr lang="en-GB" sz="1400" dirty="0"/>
                    </a:p>
                  </a:txBody>
                  <a:tcPr/>
                </a:tc>
                <a:tc>
                  <a:txBody>
                    <a:bodyPr/>
                    <a:lstStyle/>
                    <a:p>
                      <a:r>
                        <a:rPr lang="en-GB" sz="1400" dirty="0" err="1" smtClean="0"/>
                        <a:t>Weng</a:t>
                      </a:r>
                      <a:r>
                        <a:rPr lang="en-GB" sz="1400" baseline="0" dirty="0" smtClean="0"/>
                        <a:t>, 2011; Zhu 2009;</a:t>
                      </a:r>
                    </a:p>
                    <a:p>
                      <a:r>
                        <a:rPr lang="en-GB" sz="1400" baseline="0" dirty="0" smtClean="0"/>
                        <a:t>Johannes, 2010</a:t>
                      </a:r>
                      <a:endParaRPr lang="en-GB" sz="1400" dirty="0"/>
                    </a:p>
                  </a:txBody>
                  <a:tcPr/>
                </a:tc>
                <a:tc>
                  <a:txBody>
                    <a:bodyPr/>
                    <a:lstStyle/>
                    <a:p>
                      <a:r>
                        <a:rPr lang="en-GB" sz="1400" dirty="0" smtClean="0"/>
                        <a:t>PPI</a:t>
                      </a:r>
                      <a:endParaRPr lang="en-GB" sz="1400" dirty="0"/>
                    </a:p>
                  </a:txBody>
                  <a:tcPr/>
                </a:tc>
                <a:tc>
                  <a:txBody>
                    <a:bodyPr/>
                    <a:lstStyle/>
                    <a:p>
                      <a:r>
                        <a:rPr lang="en-GB" sz="1400" dirty="0" smtClean="0"/>
                        <a:t>Relation between expression values</a:t>
                      </a:r>
                      <a:r>
                        <a:rPr lang="en-GB" sz="1400" baseline="0" dirty="0" smtClean="0"/>
                        <a:t> quantified by protein association</a:t>
                      </a:r>
                      <a:endParaRPr lang="en-GB" sz="1400" dirty="0"/>
                    </a:p>
                  </a:txBody>
                  <a:tcPr/>
                </a:tc>
                <a:tc>
                  <a:txBody>
                    <a:bodyPr/>
                    <a:lstStyle/>
                    <a:p>
                      <a:r>
                        <a:rPr lang="en-GB" sz="1400" baseline="0" dirty="0" smtClean="0"/>
                        <a:t>Difference of protein associations between networks; penalised SVM</a:t>
                      </a:r>
                      <a:endParaRPr lang="en-GB" sz="1400" dirty="0"/>
                    </a:p>
                  </a:txBody>
                  <a:tcPr/>
                </a:tc>
              </a:tr>
              <a:tr h="370840">
                <a:tc>
                  <a:txBody>
                    <a:bodyPr/>
                    <a:lstStyle/>
                    <a:p>
                      <a:r>
                        <a:rPr lang="en-GB" sz="1400" dirty="0" smtClean="0"/>
                        <a:t>DDN MATLAB toolbox</a:t>
                      </a:r>
                      <a:endParaRPr lang="en-GB" sz="1400" dirty="0"/>
                    </a:p>
                  </a:txBody>
                  <a:tcPr/>
                </a:tc>
                <a:tc>
                  <a:txBody>
                    <a:bodyPr/>
                    <a:lstStyle/>
                    <a:p>
                      <a:r>
                        <a:rPr lang="en-GB" sz="1400" dirty="0" smtClean="0"/>
                        <a:t>Zhang 2009; Tian 2014</a:t>
                      </a:r>
                      <a:endParaRPr lang="en-GB" sz="1400" dirty="0"/>
                    </a:p>
                  </a:txBody>
                  <a:tcPr/>
                </a:tc>
                <a:tc>
                  <a:txBody>
                    <a:bodyPr/>
                    <a:lstStyle/>
                    <a:p>
                      <a:r>
                        <a:rPr lang="en-GB" sz="1400" dirty="0" smtClean="0"/>
                        <a:t>Any graph</a:t>
                      </a:r>
                      <a:endParaRPr lang="en-GB" sz="1400" dirty="0"/>
                    </a:p>
                  </a:txBody>
                  <a:tcPr/>
                </a:tc>
                <a:tc>
                  <a:txBody>
                    <a:bodyPr/>
                    <a:lstStyle/>
                    <a:p>
                      <a:r>
                        <a:rPr lang="en-GB" sz="1400" dirty="0" smtClean="0"/>
                        <a:t>Penalised linear regression for inference differential dependency network</a:t>
                      </a:r>
                      <a:r>
                        <a:rPr lang="en-GB" sz="1400" baseline="0" dirty="0" smtClean="0"/>
                        <a:t> (a node given multiple parents)</a:t>
                      </a:r>
                      <a:endParaRPr lang="en-GB" sz="1400" dirty="0"/>
                    </a:p>
                  </a:txBody>
                  <a:tcPr/>
                </a:tc>
                <a:tc>
                  <a:txBody>
                    <a:bodyPr/>
                    <a:lstStyle/>
                    <a:p>
                      <a:r>
                        <a:rPr lang="en-GB" sz="1400" dirty="0" smtClean="0"/>
                        <a:t>Nodes in local significant subnetworks</a:t>
                      </a:r>
                      <a:endParaRPr lang="en-GB" sz="1400" dirty="0"/>
                    </a:p>
                  </a:txBody>
                  <a:tcPr/>
                </a:tc>
              </a:tr>
              <a:tr h="370840">
                <a:tc>
                  <a:txBody>
                    <a:bodyPr/>
                    <a:lstStyle/>
                    <a:p>
                      <a:r>
                        <a:rPr lang="en-GB" sz="1400" dirty="0" err="1" smtClean="0"/>
                        <a:t>GenPEN</a:t>
                      </a:r>
                      <a:r>
                        <a:rPr lang="en-GB" sz="1400" dirty="0" smtClean="0"/>
                        <a:t>, </a:t>
                      </a:r>
                      <a:r>
                        <a:rPr lang="en-GB" sz="1400" dirty="0" err="1" smtClean="0"/>
                        <a:t>MultiPEN</a:t>
                      </a:r>
                      <a:endParaRPr lang="en-GB" sz="1400" dirty="0"/>
                    </a:p>
                  </a:txBody>
                  <a:tcPr/>
                </a:tc>
                <a:tc>
                  <a:txBody>
                    <a:bodyPr/>
                    <a:lstStyle/>
                    <a:p>
                      <a:r>
                        <a:rPr lang="en-GB" sz="1400" dirty="0" err="1" smtClean="0"/>
                        <a:t>Vlassis</a:t>
                      </a:r>
                      <a:r>
                        <a:rPr lang="en-GB" sz="1400" dirty="0" smtClean="0"/>
                        <a:t>, 2014; </a:t>
                      </a:r>
                      <a:r>
                        <a:rPr lang="en-GB" sz="1400" dirty="0" err="1" smtClean="0"/>
                        <a:t>TroncosoRey</a:t>
                      </a:r>
                      <a:r>
                        <a:rPr lang="en-GB" sz="1400" dirty="0" smtClean="0"/>
                        <a:t> (in prep.)</a:t>
                      </a:r>
                      <a:endParaRPr lang="en-GB" sz="1400" dirty="0"/>
                    </a:p>
                  </a:txBody>
                  <a:tcPr/>
                </a:tc>
                <a:tc>
                  <a:txBody>
                    <a:bodyPr/>
                    <a:lstStyle/>
                    <a:p>
                      <a:r>
                        <a:rPr lang="en-GB" sz="1400" dirty="0" smtClean="0"/>
                        <a:t>Any</a:t>
                      </a:r>
                      <a:r>
                        <a:rPr lang="en-GB" sz="1400" baseline="0" dirty="0" smtClean="0"/>
                        <a:t> graph with weights</a:t>
                      </a:r>
                      <a:endParaRPr lang="en-GB"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400" dirty="0" smtClean="0"/>
                        <a:t>Penalised logistic regression</a:t>
                      </a:r>
                    </a:p>
                    <a:p>
                      <a:endParaRPr lang="en-GB" sz="1400" dirty="0"/>
                    </a:p>
                  </a:txBody>
                  <a:tcPr/>
                </a:tc>
                <a:tc>
                  <a:txBody>
                    <a:bodyPr/>
                    <a:lstStyle/>
                    <a:p>
                      <a:r>
                        <a:rPr lang="en-GB" sz="1400" dirty="0" smtClean="0"/>
                        <a:t>Genes ranked by model weights</a:t>
                      </a:r>
                      <a:endParaRPr lang="en-GB" sz="1400" dirty="0"/>
                    </a:p>
                  </a:txBody>
                  <a:tcPr/>
                </a:tc>
              </a:tr>
            </a:tbl>
          </a:graphicData>
        </a:graphic>
      </p:graphicFrame>
    </p:spTree>
    <p:extLst>
      <p:ext uri="{BB962C8B-B14F-4D97-AF65-F5344CB8AC3E}">
        <p14:creationId xmlns:p14="http://schemas.microsoft.com/office/powerpoint/2010/main" val="6057665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Content Placeholder 2"/>
          <p:cNvSpPr>
            <a:spLocks noGrp="1"/>
          </p:cNvSpPr>
          <p:nvPr>
            <p:ph idx="1"/>
          </p:nvPr>
        </p:nvSpPr>
        <p:spPr>
          <a:xfrm>
            <a:off x="586832" y="2987645"/>
            <a:ext cx="8105715" cy="2685022"/>
          </a:xfrm>
        </p:spPr>
        <p:txBody>
          <a:bodyPr vert="horz" lIns="91440" tIns="45720" rIns="91440" bIns="45720" rtlCol="0">
            <a:normAutofit lnSpcReduction="10000"/>
          </a:bodyPr>
          <a:lstStyle/>
          <a:p>
            <a:pPr marL="0" indent="0" algn="just">
              <a:buNone/>
            </a:pPr>
            <a:r>
              <a:rPr lang="en-GB" b="1" dirty="0" smtClean="0">
                <a:solidFill>
                  <a:srgbClr val="000080"/>
                </a:solidFill>
                <a:cs typeface="Gill Sans" charset="0"/>
              </a:rPr>
              <a:t>Associations </a:t>
            </a:r>
            <a:r>
              <a:rPr lang="en-GB" b="1" dirty="0">
                <a:solidFill>
                  <a:srgbClr val="000080"/>
                </a:solidFill>
                <a:cs typeface="Gill Sans" charset="0"/>
              </a:rPr>
              <a:t>between genes and metabolites</a:t>
            </a:r>
          </a:p>
          <a:p>
            <a:pPr marL="0" indent="0" algn="just">
              <a:buNone/>
            </a:pPr>
            <a:r>
              <a:rPr lang="en-GB" b="1" dirty="0" smtClean="0">
                <a:solidFill>
                  <a:srgbClr val="000080"/>
                </a:solidFill>
                <a:cs typeface="Gill Sans" charset="0"/>
              </a:rPr>
              <a:t>ONION</a:t>
            </a:r>
            <a:endParaRPr lang="en-GB" b="1" dirty="0">
              <a:solidFill>
                <a:srgbClr val="000080"/>
              </a:solidFill>
              <a:cs typeface="Gill Sans" charset="0"/>
            </a:endParaRPr>
          </a:p>
          <a:p>
            <a:pPr marL="0" indent="0" algn="just">
              <a:buNone/>
            </a:pPr>
            <a:r>
              <a:rPr lang="en-GB" dirty="0">
                <a:solidFill>
                  <a:srgbClr val="000080"/>
                </a:solidFill>
                <a:cs typeface="Gill Sans" charset="0"/>
              </a:rPr>
              <a:t>Clustering the genetic data according to its functionality and application of statistics to integrate the omics </a:t>
            </a:r>
            <a:r>
              <a:rPr lang="en-GB" dirty="0" smtClean="0">
                <a:solidFill>
                  <a:srgbClr val="000080"/>
                </a:solidFill>
                <a:cs typeface="Gill Sans" charset="0"/>
              </a:rPr>
              <a:t>data</a:t>
            </a:r>
            <a:endParaRPr lang="en-GB" sz="2000" b="1" dirty="0" smtClean="0">
              <a:solidFill>
                <a:srgbClr val="000080"/>
              </a:solidFill>
              <a:cs typeface="Gill Sans" charset="0"/>
            </a:endParaRPr>
          </a:p>
          <a:p>
            <a:pPr marL="0" indent="0" algn="just">
              <a:buNone/>
            </a:pPr>
            <a:endParaRPr lang="en-GB" b="1" dirty="0">
              <a:solidFill>
                <a:srgbClr val="000080"/>
              </a:solidFill>
              <a:cs typeface="Gill Sans" charset="0"/>
            </a:endParaRPr>
          </a:p>
          <a:p>
            <a:pPr marL="0" indent="0" algn="just">
              <a:buNone/>
            </a:pPr>
            <a:r>
              <a:rPr lang="en-GB" sz="2000" b="1" dirty="0" err="1" smtClean="0">
                <a:solidFill>
                  <a:srgbClr val="000080"/>
                </a:solidFill>
                <a:cs typeface="Gill Sans" charset="0"/>
              </a:rPr>
              <a:t>MultiPEN</a:t>
            </a:r>
            <a:endParaRPr lang="en-GB" b="1" dirty="0">
              <a:solidFill>
                <a:srgbClr val="000080"/>
              </a:solidFill>
              <a:cs typeface="Gill Sans" charset="0"/>
            </a:endParaRPr>
          </a:p>
          <a:p>
            <a:pPr marL="0" indent="0" algn="just">
              <a:buNone/>
            </a:pPr>
            <a:r>
              <a:rPr lang="en-GB" dirty="0" smtClean="0">
                <a:solidFill>
                  <a:srgbClr val="000080"/>
                </a:solidFill>
                <a:cs typeface="Gill Sans" charset="0"/>
              </a:rPr>
              <a:t>S</a:t>
            </a:r>
            <a:r>
              <a:rPr lang="en-GB" sz="2000" dirty="0" smtClean="0">
                <a:solidFill>
                  <a:srgbClr val="000080"/>
                </a:solidFill>
                <a:cs typeface="Gill Sans" charset="0"/>
              </a:rPr>
              <a:t>olve a penalised logistic regression to identify connectedness and coordinated changes in the biological network</a:t>
            </a:r>
          </a:p>
        </p:txBody>
      </p:sp>
      <p:sp>
        <p:nvSpPr>
          <p:cNvPr id="8" name="Content Placeholder 2"/>
          <p:cNvSpPr txBox="1">
            <a:spLocks/>
          </p:cNvSpPr>
          <p:nvPr/>
        </p:nvSpPr>
        <p:spPr>
          <a:xfrm>
            <a:off x="402123" y="42711"/>
            <a:ext cx="7349067" cy="65722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2800" b="1" dirty="0" smtClean="0">
              <a:solidFill>
                <a:schemeClr val="bg1"/>
              </a:solidFill>
              <a:cs typeface="Gill Sans" charset="0"/>
            </a:endParaRPr>
          </a:p>
          <a:p>
            <a:endParaRPr lang="en-US" dirty="0">
              <a:solidFill>
                <a:schemeClr val="bg1"/>
              </a:solidFill>
            </a:endParaRPr>
          </a:p>
        </p:txBody>
      </p:sp>
      <p:sp>
        <p:nvSpPr>
          <p:cNvPr id="5" name="Content Placeholder 2"/>
          <p:cNvSpPr txBox="1">
            <a:spLocks/>
          </p:cNvSpPr>
          <p:nvPr/>
        </p:nvSpPr>
        <p:spPr>
          <a:xfrm>
            <a:off x="855133" y="327217"/>
            <a:ext cx="7349067" cy="636626"/>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smtClean="0">
                <a:latin typeface="+mj-lt"/>
                <a:cs typeface="Gill Sans" charset="0"/>
              </a:rPr>
              <a:t>Exploring limits of network ­</a:t>
            </a:r>
            <a:r>
              <a:rPr lang="en-US" sz="2800" dirty="0" err="1" smtClean="0">
                <a:latin typeface="+mj-lt"/>
                <a:cs typeface="Gill Sans" charset="0"/>
              </a:rPr>
              <a:t>driven</a:t>
            </a:r>
            <a:r>
              <a:rPr lang="en-US" sz="2800" dirty="0" smtClean="0">
                <a:latin typeface="+mj-lt"/>
                <a:cs typeface="Gill Sans" charset="0"/>
              </a:rPr>
              <a:t> omics integration </a:t>
            </a:r>
          </a:p>
          <a:p>
            <a:pPr marL="0" indent="0">
              <a:buNone/>
            </a:pPr>
            <a:endParaRPr lang="en-US" dirty="0">
              <a:latin typeface="+mj-lt"/>
            </a:endParaRPr>
          </a:p>
        </p:txBody>
      </p:sp>
      <p:sp>
        <p:nvSpPr>
          <p:cNvPr id="2" name="Date Placeholder 1"/>
          <p:cNvSpPr>
            <a:spLocks noGrp="1"/>
          </p:cNvSpPr>
          <p:nvPr>
            <p:ph type="dt" sz="half" idx="10"/>
          </p:nvPr>
        </p:nvSpPr>
        <p:spPr/>
        <p:txBody>
          <a:bodyPr/>
          <a:lstStyle/>
          <a:p>
            <a:fld id="{FBB59B6B-0243-4BBE-A292-B70283CA2654}" type="datetime1">
              <a:rPr lang="en-GB" smtClean="0"/>
              <a:t>25/01/2017</a:t>
            </a:fld>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33</a:t>
            </a:fld>
            <a:endParaRPr lang="en-US"/>
          </a:p>
        </p:txBody>
      </p:sp>
      <p:sp>
        <p:nvSpPr>
          <p:cNvPr id="7" name="TextBox 6"/>
          <p:cNvSpPr txBox="1"/>
          <p:nvPr/>
        </p:nvSpPr>
        <p:spPr>
          <a:xfrm>
            <a:off x="5139224" y="5872722"/>
            <a:ext cx="3801576" cy="400110"/>
          </a:xfrm>
          <a:prstGeom prst="rect">
            <a:avLst/>
          </a:prstGeom>
          <a:noFill/>
        </p:spPr>
        <p:txBody>
          <a:bodyPr wrap="square" rtlCol="0">
            <a:spAutoFit/>
          </a:bodyPr>
          <a:lstStyle/>
          <a:p>
            <a:r>
              <a:rPr lang="en-US" sz="2000" dirty="0" smtClean="0"/>
              <a:t>Network connectivity vs. quality?</a:t>
            </a:r>
            <a:endParaRPr lang="en-US" sz="2000" dirty="0"/>
          </a:p>
        </p:txBody>
      </p:sp>
      <p:sp>
        <p:nvSpPr>
          <p:cNvPr id="9" name="TextBox 8"/>
          <p:cNvSpPr txBox="1"/>
          <p:nvPr/>
        </p:nvSpPr>
        <p:spPr>
          <a:xfrm>
            <a:off x="586832" y="5872722"/>
            <a:ext cx="4237567" cy="400110"/>
          </a:xfrm>
          <a:prstGeom prst="rect">
            <a:avLst/>
          </a:prstGeom>
          <a:noFill/>
        </p:spPr>
        <p:txBody>
          <a:bodyPr wrap="square" rtlCol="0">
            <a:spAutoFit/>
          </a:bodyPr>
          <a:lstStyle/>
          <a:p>
            <a:r>
              <a:rPr lang="en-US" sz="2000" dirty="0" smtClean="0"/>
              <a:t>Different, better than single data sets?</a:t>
            </a:r>
            <a:endParaRPr lang="en-US" sz="2000" dirty="0"/>
          </a:p>
        </p:txBody>
      </p:sp>
      <p:pic>
        <p:nvPicPr>
          <p:cNvPr id="12" name="Picture 11"/>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Effect>
                      <a14:saturation sat="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23668057" y="18864054"/>
            <a:ext cx="1423001" cy="1340679"/>
          </a:xfrm>
          <a:prstGeom prst="rect">
            <a:avLst/>
          </a:prstGeom>
        </p:spPr>
      </p:pic>
      <p:pic>
        <p:nvPicPr>
          <p:cNvPr id="13" name="Picture 12" descr="metabolism.jpe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737684" y="18855014"/>
            <a:ext cx="1426843" cy="1426843"/>
          </a:xfrm>
          <a:prstGeom prst="rect">
            <a:avLst/>
          </a:prstGeom>
        </p:spPr>
      </p:pic>
      <p:pic>
        <p:nvPicPr>
          <p:cNvPr id="14" name="Picture 13" descr="microarray.jpe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076592" y="18855014"/>
            <a:ext cx="1452771" cy="1452771"/>
          </a:xfrm>
          <a:prstGeom prst="rect">
            <a:avLst/>
          </a:prstGeom>
        </p:spPr>
      </p:pic>
      <p:pic>
        <p:nvPicPr>
          <p:cNvPr id="15" name="Picture 14" descr="galaxy.jpe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301360" y="18842142"/>
            <a:ext cx="1452931" cy="1452931"/>
          </a:xfrm>
          <a:prstGeom prst="rect">
            <a:avLst/>
          </a:prstGeom>
        </p:spPr>
      </p:pic>
      <p:pic>
        <p:nvPicPr>
          <p:cNvPr id="16" name="Picture 15" descr="methods.jpe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898914" y="18854605"/>
            <a:ext cx="1440468" cy="1440468"/>
          </a:xfrm>
          <a:prstGeom prst="rect">
            <a:avLst/>
          </a:prstGeom>
        </p:spPr>
      </p:pic>
      <p:pic>
        <p:nvPicPr>
          <p:cNvPr id="17" name="Picture 16" descr="graph.jpe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529363" y="18864054"/>
            <a:ext cx="1431019" cy="1431019"/>
          </a:xfrm>
          <a:prstGeom prst="rect">
            <a:avLst/>
          </a:prstGeom>
        </p:spPr>
      </p:pic>
      <p:pic>
        <p:nvPicPr>
          <p:cNvPr id="18" name="Picture 17" descr="bacteria.jpe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164527" y="18854605"/>
            <a:ext cx="1418865" cy="1418865"/>
          </a:xfrm>
          <a:prstGeom prst="rect">
            <a:avLst/>
          </a:prstGeom>
        </p:spPr>
      </p:pic>
      <p:pic>
        <p:nvPicPr>
          <p:cNvPr id="19" name="Picture 18" descr="Citrus_fruits.jpg"/>
          <p:cNvPicPr>
            <a:picLocks noChangeAspect="1"/>
          </p:cNvPicPr>
          <p:nvPr/>
        </p:nvPicPr>
        <p:blipFill rotWithShape="1">
          <a:blip r:embed="rId10">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val="0"/>
              </a:ext>
            </a:extLst>
          </a:blip>
          <a:srcRect/>
          <a:stretch/>
        </p:blipFill>
        <p:spPr>
          <a:xfrm>
            <a:off x="25170985" y="18877952"/>
            <a:ext cx="1419568" cy="1429833"/>
          </a:xfrm>
          <a:prstGeom prst="rect">
            <a:avLst/>
          </a:prstGeom>
        </p:spPr>
      </p:pic>
      <p:pic>
        <p:nvPicPr>
          <p:cNvPr id="20" name="Picture 19" descr="git.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6590553" y="18886837"/>
            <a:ext cx="1420948" cy="1420948"/>
          </a:xfrm>
          <a:prstGeom prst="rect">
            <a:avLst/>
          </a:prstGeom>
        </p:spPr>
      </p:pic>
      <p:pic>
        <p:nvPicPr>
          <p:cNvPr id="21" name="Picture 20" descr="models.jpe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935946" y="18842142"/>
            <a:ext cx="1409700" cy="1409700"/>
          </a:xfrm>
          <a:prstGeom prst="rect">
            <a:avLst/>
          </a:prstGeom>
        </p:spPr>
      </p:pic>
      <p:pic>
        <p:nvPicPr>
          <p:cNvPr id="22" name="Picture 21"/>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Effect>
                      <a14:saturation sat="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23820457" y="19016454"/>
            <a:ext cx="1423001" cy="1340679"/>
          </a:xfrm>
          <a:prstGeom prst="rect">
            <a:avLst/>
          </a:prstGeom>
        </p:spPr>
      </p:pic>
      <p:pic>
        <p:nvPicPr>
          <p:cNvPr id="23" name="Picture 22" descr="metabolism.jpe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90084" y="19007414"/>
            <a:ext cx="1426843" cy="1426843"/>
          </a:xfrm>
          <a:prstGeom prst="rect">
            <a:avLst/>
          </a:prstGeom>
        </p:spPr>
      </p:pic>
      <p:pic>
        <p:nvPicPr>
          <p:cNvPr id="24" name="Picture 23" descr="microarray.jpe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28992" y="19007414"/>
            <a:ext cx="1452771" cy="1452771"/>
          </a:xfrm>
          <a:prstGeom prst="rect">
            <a:avLst/>
          </a:prstGeom>
        </p:spPr>
      </p:pic>
      <p:pic>
        <p:nvPicPr>
          <p:cNvPr id="25" name="Picture 24" descr="galaxy.jpe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453760" y="18994542"/>
            <a:ext cx="1452931" cy="1452931"/>
          </a:xfrm>
          <a:prstGeom prst="rect">
            <a:avLst/>
          </a:prstGeom>
        </p:spPr>
      </p:pic>
      <p:pic>
        <p:nvPicPr>
          <p:cNvPr id="26" name="Picture 25" descr="methods.jpe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051314" y="19007005"/>
            <a:ext cx="1440468" cy="1440468"/>
          </a:xfrm>
          <a:prstGeom prst="rect">
            <a:avLst/>
          </a:prstGeom>
        </p:spPr>
      </p:pic>
      <p:pic>
        <p:nvPicPr>
          <p:cNvPr id="27" name="Picture 26" descr="graph.jpe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681763" y="19016454"/>
            <a:ext cx="1431019" cy="1431019"/>
          </a:xfrm>
          <a:prstGeom prst="rect">
            <a:avLst/>
          </a:prstGeom>
        </p:spPr>
      </p:pic>
      <p:pic>
        <p:nvPicPr>
          <p:cNvPr id="28" name="Picture 27" descr="bacteria.jpe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316927" y="19007005"/>
            <a:ext cx="1418865" cy="1418865"/>
          </a:xfrm>
          <a:prstGeom prst="rect">
            <a:avLst/>
          </a:prstGeom>
        </p:spPr>
      </p:pic>
      <p:pic>
        <p:nvPicPr>
          <p:cNvPr id="29" name="Picture 28" descr="Citrus_fruits.jpg"/>
          <p:cNvPicPr>
            <a:picLocks noChangeAspect="1"/>
          </p:cNvPicPr>
          <p:nvPr/>
        </p:nvPicPr>
        <p:blipFill rotWithShape="1">
          <a:blip r:embed="rId10">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val="0"/>
              </a:ext>
            </a:extLst>
          </a:blip>
          <a:srcRect/>
          <a:stretch/>
        </p:blipFill>
        <p:spPr>
          <a:xfrm>
            <a:off x="25323385" y="19030352"/>
            <a:ext cx="1419568" cy="1429833"/>
          </a:xfrm>
          <a:prstGeom prst="rect">
            <a:avLst/>
          </a:prstGeom>
        </p:spPr>
      </p:pic>
      <p:pic>
        <p:nvPicPr>
          <p:cNvPr id="30" name="Picture 29" descr="git.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6742953" y="19039237"/>
            <a:ext cx="1420948" cy="1420948"/>
          </a:xfrm>
          <a:prstGeom prst="rect">
            <a:avLst/>
          </a:prstGeom>
        </p:spPr>
      </p:pic>
      <p:pic>
        <p:nvPicPr>
          <p:cNvPr id="31" name="Picture 30" descr="models.jpe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088346" y="18994542"/>
            <a:ext cx="1409700" cy="1409700"/>
          </a:xfrm>
          <a:prstGeom prst="rect">
            <a:avLst/>
          </a:prstGeom>
        </p:spPr>
      </p:pic>
      <p:grpSp>
        <p:nvGrpSpPr>
          <p:cNvPr id="36" name="Group 35"/>
          <p:cNvGrpSpPr/>
          <p:nvPr/>
        </p:nvGrpSpPr>
        <p:grpSpPr>
          <a:xfrm>
            <a:off x="3073400" y="913072"/>
            <a:ext cx="901700" cy="1791732"/>
            <a:chOff x="203200" y="875268"/>
            <a:chExt cx="901700" cy="1791732"/>
          </a:xfrm>
        </p:grpSpPr>
        <p:sp>
          <p:nvSpPr>
            <p:cNvPr id="4" name="Rectangle 3"/>
            <p:cNvSpPr/>
            <p:nvPr/>
          </p:nvSpPr>
          <p:spPr>
            <a:xfrm>
              <a:off x="546100" y="1244600"/>
              <a:ext cx="558800" cy="1422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GB"/>
            </a:p>
          </p:txBody>
        </p:sp>
        <p:sp>
          <p:nvSpPr>
            <p:cNvPr id="11" name="TextBox 10"/>
            <p:cNvSpPr txBox="1"/>
            <p:nvPr/>
          </p:nvSpPr>
          <p:spPr>
            <a:xfrm>
              <a:off x="203200" y="1740932"/>
              <a:ext cx="198923" cy="369332"/>
            </a:xfrm>
            <a:prstGeom prst="rect">
              <a:avLst/>
            </a:prstGeom>
            <a:noFill/>
          </p:spPr>
          <p:txBody>
            <a:bodyPr wrap="square" rtlCol="0">
              <a:spAutoFit/>
            </a:bodyPr>
            <a:lstStyle/>
            <a:p>
              <a:r>
                <a:rPr lang="en-GB" dirty="0"/>
                <a:t>p</a:t>
              </a:r>
            </a:p>
          </p:txBody>
        </p:sp>
        <p:sp>
          <p:nvSpPr>
            <p:cNvPr id="34" name="TextBox 33"/>
            <p:cNvSpPr txBox="1"/>
            <p:nvPr/>
          </p:nvSpPr>
          <p:spPr>
            <a:xfrm>
              <a:off x="685800" y="875268"/>
              <a:ext cx="127000" cy="369332"/>
            </a:xfrm>
            <a:prstGeom prst="rect">
              <a:avLst/>
            </a:prstGeom>
            <a:noFill/>
          </p:spPr>
          <p:txBody>
            <a:bodyPr wrap="square" rtlCol="0">
              <a:spAutoFit/>
            </a:bodyPr>
            <a:lstStyle/>
            <a:p>
              <a:r>
                <a:rPr lang="en-GB" dirty="0" smtClean="0"/>
                <a:t>n</a:t>
              </a:r>
              <a:endParaRPr lang="en-GB" dirty="0"/>
            </a:p>
          </p:txBody>
        </p:sp>
      </p:grpSp>
      <p:sp>
        <p:nvSpPr>
          <p:cNvPr id="35" name="TextBox 34"/>
          <p:cNvSpPr txBox="1"/>
          <p:nvPr/>
        </p:nvSpPr>
        <p:spPr>
          <a:xfrm>
            <a:off x="5139224" y="2209124"/>
            <a:ext cx="2108200" cy="369332"/>
          </a:xfrm>
          <a:prstGeom prst="rect">
            <a:avLst/>
          </a:prstGeom>
          <a:noFill/>
        </p:spPr>
        <p:txBody>
          <a:bodyPr wrap="square" rtlCol="0">
            <a:spAutoFit/>
          </a:bodyPr>
          <a:lstStyle/>
          <a:p>
            <a:r>
              <a:rPr lang="en-GB" dirty="0" smtClean="0">
                <a:solidFill>
                  <a:srgbClr val="FF0000"/>
                </a:solidFill>
              </a:rPr>
              <a:t>p &gt;&gt; n problem</a:t>
            </a:r>
            <a:endParaRPr lang="en-GB" dirty="0">
              <a:solidFill>
                <a:srgbClr val="FF0000"/>
              </a:solidFill>
            </a:endParaRPr>
          </a:p>
        </p:txBody>
      </p:sp>
      <p:sp>
        <p:nvSpPr>
          <p:cNvPr id="37" name="TextBox 36"/>
          <p:cNvSpPr txBox="1"/>
          <p:nvPr/>
        </p:nvSpPr>
        <p:spPr>
          <a:xfrm>
            <a:off x="855133" y="1337059"/>
            <a:ext cx="2133600" cy="1477328"/>
          </a:xfrm>
          <a:prstGeom prst="rect">
            <a:avLst/>
          </a:prstGeom>
          <a:noFill/>
        </p:spPr>
        <p:txBody>
          <a:bodyPr wrap="square" rtlCol="0">
            <a:spAutoFit/>
          </a:bodyPr>
          <a:lstStyle/>
          <a:p>
            <a:r>
              <a:rPr lang="en-GB" dirty="0"/>
              <a:t>B</a:t>
            </a:r>
            <a:r>
              <a:rPr lang="en-GB" dirty="0" smtClean="0"/>
              <a:t>uild prediction models to explain phenotypes e.g. health vs. disease</a:t>
            </a:r>
          </a:p>
          <a:p>
            <a:endParaRPr lang="en-GB" dirty="0"/>
          </a:p>
        </p:txBody>
      </p:sp>
      <p:sp>
        <p:nvSpPr>
          <p:cNvPr id="38" name="TextBox 37"/>
          <p:cNvSpPr txBox="1"/>
          <p:nvPr/>
        </p:nvSpPr>
        <p:spPr>
          <a:xfrm>
            <a:off x="5139224" y="1274673"/>
            <a:ext cx="2201333" cy="923330"/>
          </a:xfrm>
          <a:prstGeom prst="rect">
            <a:avLst/>
          </a:prstGeom>
          <a:noFill/>
        </p:spPr>
        <p:txBody>
          <a:bodyPr wrap="square" rtlCol="0">
            <a:spAutoFit/>
          </a:bodyPr>
          <a:lstStyle/>
          <a:p>
            <a:r>
              <a:rPr lang="en-GB" dirty="0" smtClean="0"/>
              <a:t>Standard models e.g. logistic regression require p &lt; n </a:t>
            </a:r>
            <a:endParaRPr lang="en-GB" dirty="0"/>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1212380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35" grpId="0"/>
      <p:bldP spid="37" grpId="0"/>
      <p:bldP spid="3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t>ONION: BIOMARKER DISCOVERY in sub-</a:t>
            </a:r>
            <a:r>
              <a:rPr lang="en-GB" dirty="0" err="1" smtClean="0"/>
              <a:t>netwroks</a:t>
            </a:r>
            <a:r>
              <a:rPr lang="en-GB" dirty="0"/>
              <a:t/>
            </a:r>
            <a:br>
              <a:rPr lang="en-GB" dirty="0"/>
            </a:br>
            <a:endParaRPr lang="en-GB" dirty="0"/>
          </a:p>
        </p:txBody>
      </p:sp>
      <p:sp>
        <p:nvSpPr>
          <p:cNvPr id="3" name="Text Placeholder 2"/>
          <p:cNvSpPr>
            <a:spLocks noGrp="1"/>
          </p:cNvSpPr>
          <p:nvPr>
            <p:ph type="body" idx="1"/>
          </p:nvPr>
        </p:nvSpPr>
        <p:spPr/>
        <p:txBody>
          <a:bodyPr/>
          <a:lstStyle/>
          <a:p>
            <a:r>
              <a:rPr lang="en-GB" dirty="0" smtClean="0"/>
              <a:t>Part V</a:t>
            </a:r>
            <a:endParaRPr lang="en-GB" dirty="0"/>
          </a:p>
        </p:txBody>
      </p:sp>
      <p:sp>
        <p:nvSpPr>
          <p:cNvPr id="4" name="Date Placeholder 3"/>
          <p:cNvSpPr>
            <a:spLocks noGrp="1"/>
          </p:cNvSpPr>
          <p:nvPr>
            <p:ph type="dt" sz="half" idx="10"/>
          </p:nvPr>
        </p:nvSpPr>
        <p:spPr/>
        <p:txBody>
          <a:bodyPr/>
          <a:lstStyle/>
          <a:p>
            <a:fld id="{04D0EF6F-2CEF-4EC9-9CD8-35D83776D618}" type="datetime1">
              <a:rPr lang="en-GB" smtClean="0"/>
              <a:t>25/01/2017</a:t>
            </a:fld>
            <a:endParaRPr lang="en-US"/>
          </a:p>
        </p:txBody>
      </p:sp>
      <p:sp>
        <p:nvSpPr>
          <p:cNvPr id="5" name="Footer Placeholder 4"/>
          <p:cNvSpPr>
            <a:spLocks noGrp="1"/>
          </p:cNvSpPr>
          <p:nvPr>
            <p:ph type="ftr" sz="quarter" idx="11"/>
          </p:nvPr>
        </p:nvSpPr>
        <p:spPr/>
        <p:txBody>
          <a:bodyPr/>
          <a:lstStyle/>
          <a:p>
            <a:r>
              <a:rPr lang="en-US" dirty="0" smtClean="0"/>
              <a:t>Connecting Nutrition and Health</a:t>
            </a:r>
            <a:endParaRPr lang="en-US" dirty="0"/>
          </a:p>
        </p:txBody>
      </p:sp>
      <p:sp>
        <p:nvSpPr>
          <p:cNvPr id="6" name="Slide Number Placeholder 5"/>
          <p:cNvSpPr>
            <a:spLocks noGrp="1"/>
          </p:cNvSpPr>
          <p:nvPr>
            <p:ph type="sldNum" sz="quarter" idx="12"/>
          </p:nvPr>
        </p:nvSpPr>
        <p:spPr/>
        <p:txBody>
          <a:bodyPr/>
          <a:lstStyle/>
          <a:p>
            <a:fld id="{4B6C3A51-3C17-0249-9ECC-FA6C0DA4621B}" type="slidenum">
              <a:rPr lang="en-US" smtClean="0"/>
              <a:t>34</a:t>
            </a:fld>
            <a:endParaRPr lang="en-US"/>
          </a:p>
        </p:txBody>
      </p:sp>
    </p:spTree>
    <p:extLst>
      <p:ext uri="{BB962C8B-B14F-4D97-AF65-F5344CB8AC3E}">
        <p14:creationId xmlns:p14="http://schemas.microsoft.com/office/powerpoint/2010/main" val="85229985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223503" y="3087132"/>
            <a:ext cx="2920497" cy="31369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5" name="Title 4"/>
          <p:cNvSpPr>
            <a:spLocks noGrp="1"/>
          </p:cNvSpPr>
          <p:nvPr>
            <p:ph type="title"/>
          </p:nvPr>
        </p:nvSpPr>
        <p:spPr/>
        <p:txBody>
          <a:bodyPr/>
          <a:lstStyle/>
          <a:p>
            <a:r>
              <a:rPr lang="en-US" dirty="0" smtClean="0"/>
              <a:t>Integration of transcriptomics and metabolomics data</a:t>
            </a:r>
            <a:endParaRPr lang="en-US" dirty="0"/>
          </a:p>
        </p:txBody>
      </p:sp>
      <p:sp>
        <p:nvSpPr>
          <p:cNvPr id="2" name="Date Placeholder 1"/>
          <p:cNvSpPr>
            <a:spLocks noGrp="1"/>
          </p:cNvSpPr>
          <p:nvPr>
            <p:ph type="dt" sz="half" idx="10"/>
          </p:nvPr>
        </p:nvSpPr>
        <p:spPr/>
        <p:txBody>
          <a:bodyPr/>
          <a:lstStyle/>
          <a:p>
            <a:fld id="{918950DA-9236-47CB-8761-E82F26EEFD31}" type="datetime1">
              <a:rPr lang="en-GB" smtClean="0"/>
              <a:t>25/01/2017</a:t>
            </a:fld>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35</a:t>
            </a:fld>
            <a:endParaRPr lang="en-US"/>
          </a:p>
        </p:txBody>
      </p:sp>
      <p:sp>
        <p:nvSpPr>
          <p:cNvPr id="6" name="TextBox 5"/>
          <p:cNvSpPr txBox="1"/>
          <p:nvPr/>
        </p:nvSpPr>
        <p:spPr>
          <a:xfrm>
            <a:off x="190500" y="3113564"/>
            <a:ext cx="3124200" cy="2308324"/>
          </a:xfrm>
          <a:prstGeom prst="rect">
            <a:avLst/>
          </a:prstGeom>
          <a:noFill/>
        </p:spPr>
        <p:txBody>
          <a:bodyPr wrap="square" rtlCol="0">
            <a:spAutoFit/>
          </a:bodyPr>
          <a:lstStyle/>
          <a:p>
            <a:r>
              <a:rPr lang="en-US" b="1" dirty="0" smtClean="0"/>
              <a:t>Integrated pathways</a:t>
            </a:r>
          </a:p>
          <a:p>
            <a:endParaRPr lang="en-US" dirty="0"/>
          </a:p>
          <a:p>
            <a:r>
              <a:rPr lang="en-US" dirty="0" smtClean="0"/>
              <a:t>+ Easy to implement enrichment analysis</a:t>
            </a:r>
          </a:p>
          <a:p>
            <a:pPr marL="285750" indent="-285750">
              <a:buFontTx/>
              <a:buChar char="-"/>
            </a:pPr>
            <a:r>
              <a:rPr lang="en-US" dirty="0" smtClean="0"/>
              <a:t>Heterogeneity of pathway annotation</a:t>
            </a:r>
          </a:p>
          <a:p>
            <a:pPr marL="285750" indent="-285750">
              <a:buFontTx/>
              <a:buChar char="-"/>
            </a:pPr>
            <a:r>
              <a:rPr lang="en-US" dirty="0" smtClean="0"/>
              <a:t>Bias towards biochemical reactions</a:t>
            </a:r>
            <a:endParaRPr lang="en-US" dirty="0"/>
          </a:p>
        </p:txBody>
      </p:sp>
      <p:sp>
        <p:nvSpPr>
          <p:cNvPr id="11" name="TextBox 10"/>
          <p:cNvSpPr txBox="1"/>
          <p:nvPr/>
        </p:nvSpPr>
        <p:spPr>
          <a:xfrm>
            <a:off x="3225800" y="3087132"/>
            <a:ext cx="3149600" cy="3139321"/>
          </a:xfrm>
          <a:prstGeom prst="rect">
            <a:avLst/>
          </a:prstGeom>
          <a:noFill/>
        </p:spPr>
        <p:txBody>
          <a:bodyPr wrap="square" rtlCol="0">
            <a:spAutoFit/>
          </a:bodyPr>
          <a:lstStyle/>
          <a:p>
            <a:r>
              <a:rPr lang="en-US" b="1" dirty="0" smtClean="0"/>
              <a:t>Constrained Flux Balance</a:t>
            </a:r>
          </a:p>
          <a:p>
            <a:endParaRPr lang="en-US" dirty="0"/>
          </a:p>
          <a:p>
            <a:r>
              <a:rPr lang="en-US" dirty="0" smtClean="0"/>
              <a:t>+ Precise calculation of mass balance</a:t>
            </a:r>
          </a:p>
          <a:p>
            <a:pPr marL="285750" indent="-285750">
              <a:buFontTx/>
              <a:buChar char="-"/>
            </a:pPr>
            <a:r>
              <a:rPr lang="en-US" dirty="0" smtClean="0"/>
              <a:t>Depends on network consistency</a:t>
            </a:r>
          </a:p>
          <a:p>
            <a:pPr marL="285750" indent="-285750">
              <a:buFontTx/>
              <a:buChar char="-"/>
            </a:pPr>
            <a:r>
              <a:rPr lang="en-US" dirty="0" smtClean="0"/>
              <a:t>Bias towards biochemical reactions</a:t>
            </a:r>
          </a:p>
          <a:p>
            <a:pPr marL="285750" indent="-285750">
              <a:buFontTx/>
              <a:buChar char="-"/>
            </a:pPr>
            <a:r>
              <a:rPr lang="en-US" dirty="0" smtClean="0"/>
              <a:t>Bias towards well studied processes (with known kinetics)</a:t>
            </a:r>
            <a:endParaRPr lang="en-US" dirty="0"/>
          </a:p>
        </p:txBody>
      </p:sp>
      <p:sp>
        <p:nvSpPr>
          <p:cNvPr id="14" name="TextBox 13"/>
          <p:cNvSpPr txBox="1"/>
          <p:nvPr/>
        </p:nvSpPr>
        <p:spPr>
          <a:xfrm>
            <a:off x="6553200" y="3113564"/>
            <a:ext cx="2324100" cy="2308324"/>
          </a:xfrm>
          <a:prstGeom prst="rect">
            <a:avLst/>
          </a:prstGeom>
          <a:noFill/>
        </p:spPr>
        <p:txBody>
          <a:bodyPr wrap="square" rtlCol="0">
            <a:spAutoFit/>
          </a:bodyPr>
          <a:lstStyle/>
          <a:p>
            <a:r>
              <a:rPr lang="en-US" b="1" dirty="0" smtClean="0"/>
              <a:t>Multivariate Statistics</a:t>
            </a:r>
          </a:p>
          <a:p>
            <a:endParaRPr lang="en-US" dirty="0"/>
          </a:p>
          <a:p>
            <a:r>
              <a:rPr lang="en-US" dirty="0" smtClean="0"/>
              <a:t>+Associations between genes and metabolites</a:t>
            </a:r>
          </a:p>
          <a:p>
            <a:r>
              <a:rPr lang="en-US" dirty="0" smtClean="0"/>
              <a:t>- Requires large data sets of multiple conditions (e.g. dietary regimes, age, sex etc.) </a:t>
            </a:r>
            <a:endParaRPr lang="en-US" dirty="0"/>
          </a:p>
        </p:txBody>
      </p:sp>
      <p:sp>
        <p:nvSpPr>
          <p:cNvPr id="9" name="TextBox 8"/>
          <p:cNvSpPr txBox="1"/>
          <p:nvPr/>
        </p:nvSpPr>
        <p:spPr>
          <a:xfrm>
            <a:off x="7353300" y="1822966"/>
            <a:ext cx="990600" cy="369332"/>
          </a:xfrm>
          <a:prstGeom prst="rect">
            <a:avLst/>
          </a:prstGeom>
          <a:noFill/>
        </p:spPr>
        <p:txBody>
          <a:bodyPr wrap="square" rtlCol="0">
            <a:spAutoFit/>
          </a:bodyPr>
          <a:lstStyle/>
          <a:p>
            <a:r>
              <a:rPr lang="en-US" dirty="0"/>
              <a:t>p&gt;&gt;</a:t>
            </a:r>
            <a:r>
              <a:rPr lang="en-US" dirty="0" smtClean="0"/>
              <a:t>n</a:t>
            </a:r>
            <a:endParaRPr lang="en-US" dirty="0"/>
          </a:p>
        </p:txBody>
      </p:sp>
      <p:grpSp>
        <p:nvGrpSpPr>
          <p:cNvPr id="25" name="Group 24"/>
          <p:cNvGrpSpPr/>
          <p:nvPr/>
        </p:nvGrpSpPr>
        <p:grpSpPr>
          <a:xfrm>
            <a:off x="1788359" y="1007693"/>
            <a:ext cx="5164891" cy="1806526"/>
            <a:chOff x="1788359" y="1007693"/>
            <a:chExt cx="5164891" cy="1806526"/>
          </a:xfrm>
        </p:grpSpPr>
        <p:sp>
          <p:nvSpPr>
            <p:cNvPr id="26" name="TextBox 25"/>
            <p:cNvSpPr txBox="1"/>
            <p:nvPr/>
          </p:nvSpPr>
          <p:spPr>
            <a:xfrm>
              <a:off x="1788359" y="1288909"/>
              <a:ext cx="660400" cy="1200329"/>
            </a:xfrm>
            <a:prstGeom prst="rect">
              <a:avLst/>
            </a:prstGeom>
            <a:noFill/>
          </p:spPr>
          <p:txBody>
            <a:bodyPr wrap="square" rtlCol="0">
              <a:spAutoFit/>
            </a:bodyPr>
            <a:lstStyle/>
            <a:p>
              <a:r>
                <a:rPr lang="en-US" sz="7200" dirty="0" smtClean="0"/>
                <a:t>{</a:t>
              </a:r>
              <a:endParaRPr lang="en-US" sz="7200" dirty="0"/>
            </a:p>
          </p:txBody>
        </p:sp>
        <p:grpSp>
          <p:nvGrpSpPr>
            <p:cNvPr id="27" name="Group 26"/>
            <p:cNvGrpSpPr/>
            <p:nvPr/>
          </p:nvGrpSpPr>
          <p:grpSpPr>
            <a:xfrm>
              <a:off x="2494244" y="1007693"/>
              <a:ext cx="4459006" cy="1806526"/>
              <a:chOff x="2494244" y="1007693"/>
              <a:chExt cx="4459006" cy="1806526"/>
            </a:xfrm>
          </p:grpSpPr>
          <p:sp>
            <p:nvSpPr>
              <p:cNvPr id="28" name="TextBox 27"/>
              <p:cNvSpPr txBox="1"/>
              <p:nvPr/>
            </p:nvSpPr>
            <p:spPr>
              <a:xfrm>
                <a:off x="6153150" y="1263023"/>
                <a:ext cx="800100" cy="1200329"/>
              </a:xfrm>
              <a:prstGeom prst="rect">
                <a:avLst/>
              </a:prstGeom>
              <a:noFill/>
            </p:spPr>
            <p:txBody>
              <a:bodyPr wrap="square" rtlCol="0">
                <a:spAutoFit/>
              </a:bodyPr>
              <a:lstStyle/>
              <a:p>
                <a:r>
                  <a:rPr lang="en-US" sz="7200" dirty="0" smtClean="0"/>
                  <a:t>}</a:t>
                </a:r>
                <a:endParaRPr lang="en-US" sz="7200" dirty="0"/>
              </a:p>
            </p:txBody>
          </p:sp>
          <p:grpSp>
            <p:nvGrpSpPr>
              <p:cNvPr id="29" name="Grupa 22"/>
              <p:cNvGrpSpPr>
                <a:grpSpLocks/>
              </p:cNvGrpSpPr>
              <p:nvPr/>
            </p:nvGrpSpPr>
            <p:grpSpPr bwMode="auto">
              <a:xfrm>
                <a:off x="4143070" y="1007693"/>
                <a:ext cx="1876730" cy="1806526"/>
                <a:chOff x="5804297" y="4152775"/>
                <a:chExt cx="2152079" cy="2156545"/>
              </a:xfrm>
            </p:grpSpPr>
            <p:pic>
              <p:nvPicPr>
                <p:cNvPr id="41"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4297" y="4152775"/>
                  <a:ext cx="1085279" cy="1089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42" name="Grupa 24"/>
                <p:cNvGrpSpPr>
                  <a:grpSpLocks/>
                </p:cNvGrpSpPr>
                <p:nvPr/>
              </p:nvGrpSpPr>
              <p:grpSpPr bwMode="auto">
                <a:xfrm>
                  <a:off x="5956697" y="4305175"/>
                  <a:ext cx="1999679" cy="2004145"/>
                  <a:chOff x="5956697" y="4305175"/>
                  <a:chExt cx="1999679" cy="2004145"/>
                </a:xfrm>
              </p:grpSpPr>
              <p:pic>
                <p:nvPicPr>
                  <p:cNvPr id="43" name="Picture 4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6697" y="4305175"/>
                    <a:ext cx="1085279" cy="1089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4" name="Picture 4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9097" y="4457575"/>
                    <a:ext cx="1085279" cy="1089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5" name="Picture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1497" y="4609975"/>
                    <a:ext cx="1085279" cy="1089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6" name="Picture 4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3897" y="4762375"/>
                    <a:ext cx="1085279" cy="1089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7" name="Picture 4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6297" y="4914775"/>
                    <a:ext cx="1085279" cy="1089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8" name="Picture 4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8697" y="5067175"/>
                    <a:ext cx="1085279" cy="1089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9" name="Picture 4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71097" y="5219575"/>
                    <a:ext cx="1085279" cy="1089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grpSp>
            <p:nvGrpSpPr>
              <p:cNvPr id="30" name="Grupa 32"/>
              <p:cNvGrpSpPr>
                <a:grpSpLocks/>
              </p:cNvGrpSpPr>
              <p:nvPr/>
            </p:nvGrpSpPr>
            <p:grpSpPr bwMode="auto">
              <a:xfrm>
                <a:off x="2494244" y="1123399"/>
                <a:ext cx="1405772" cy="1502172"/>
                <a:chOff x="4510498" y="4704097"/>
                <a:chExt cx="2522870" cy="1922135"/>
              </a:xfrm>
            </p:grpSpPr>
            <p:grpSp>
              <p:nvGrpSpPr>
                <p:cNvPr id="31" name="Grupa 33"/>
                <p:cNvGrpSpPr>
                  <a:grpSpLocks/>
                </p:cNvGrpSpPr>
                <p:nvPr/>
              </p:nvGrpSpPr>
              <p:grpSpPr bwMode="auto">
                <a:xfrm>
                  <a:off x="4510498" y="4704097"/>
                  <a:ext cx="2370470" cy="1769735"/>
                  <a:chOff x="4510498" y="4704097"/>
                  <a:chExt cx="2370470" cy="1769735"/>
                </a:xfrm>
              </p:grpSpPr>
              <p:pic>
                <p:nvPicPr>
                  <p:cNvPr id="33" name="Picture 3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10498" y="4704097"/>
                    <a:ext cx="1303670" cy="70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4" name="Picture 3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2898" y="4856497"/>
                    <a:ext cx="1303670" cy="70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5" name="Picture 3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5298" y="5008897"/>
                    <a:ext cx="1303670" cy="70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6" name="Picture 3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7698" y="5161297"/>
                    <a:ext cx="1303670" cy="70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7" name="Picture 3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0098" y="5313697"/>
                    <a:ext cx="1303670" cy="70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8" name="Picture 3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2498" y="5466097"/>
                    <a:ext cx="1303670" cy="70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9" name="Picture 3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4898" y="5618497"/>
                    <a:ext cx="1303670" cy="70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 name="Picture 3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7298" y="5770897"/>
                    <a:ext cx="1303670" cy="70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32" name="Picture 3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9698" y="5923297"/>
                  <a:ext cx="1303670" cy="7029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grpSp>
      <p:sp>
        <p:nvSpPr>
          <p:cNvPr id="3" name="Footer Placeholder 2"/>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38342418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Content Placeholder 2"/>
          <p:cNvSpPr txBox="1">
            <a:spLocks/>
          </p:cNvSpPr>
          <p:nvPr/>
        </p:nvSpPr>
        <p:spPr>
          <a:xfrm>
            <a:off x="1088419" y="174985"/>
            <a:ext cx="7349067" cy="65722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600" dirty="0" smtClean="0">
                <a:latin typeface="+mj-lt"/>
                <a:cs typeface="Gill Sans" charset="0"/>
              </a:rPr>
              <a:t>ONION: Network</a:t>
            </a:r>
            <a:r>
              <a:rPr lang="en-GB" sz="2600" dirty="0">
                <a:latin typeface="+mj-lt"/>
                <a:cs typeface="Gill Sans" charset="0"/>
              </a:rPr>
              <a:t>-guided </a:t>
            </a:r>
            <a:r>
              <a:rPr lang="en-GB" sz="2600" dirty="0" smtClean="0">
                <a:latin typeface="+mj-lt"/>
                <a:cs typeface="Gill Sans" charset="0"/>
              </a:rPr>
              <a:t>multivariate </a:t>
            </a:r>
            <a:r>
              <a:rPr lang="en-GB" sz="2600" dirty="0">
                <a:latin typeface="+mj-lt"/>
                <a:cs typeface="Gill Sans" charset="0"/>
              </a:rPr>
              <a:t>analysis</a:t>
            </a:r>
          </a:p>
        </p:txBody>
      </p:sp>
      <p:sp>
        <p:nvSpPr>
          <p:cNvPr id="3" name="Date Placeholder 2"/>
          <p:cNvSpPr>
            <a:spLocks noGrp="1"/>
          </p:cNvSpPr>
          <p:nvPr>
            <p:ph type="dt" sz="half" idx="10"/>
          </p:nvPr>
        </p:nvSpPr>
        <p:spPr/>
        <p:txBody>
          <a:bodyPr/>
          <a:lstStyle/>
          <a:p>
            <a:fld id="{9E9F3809-2DD4-4C09-8B59-8A3C36D08C15}" type="datetime1">
              <a:rPr lang="en-GB" smtClean="0"/>
              <a:t>25/01/2017</a:t>
            </a:fld>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36</a:t>
            </a:fld>
            <a:endParaRPr lang="en-US" dirty="0"/>
          </a:p>
        </p:txBody>
      </p:sp>
      <p:pic>
        <p:nvPicPr>
          <p:cNvPr id="2" name="Picture 1" descr="onion.png"/>
          <p:cNvPicPr>
            <a:picLocks noChangeAspect="1"/>
          </p:cNvPicPr>
          <p:nvPr/>
        </p:nvPicPr>
        <p:blipFill rotWithShape="1">
          <a:blip r:embed="rId2">
            <a:extLst>
              <a:ext uri="{28A0092B-C50C-407E-A947-70E740481C1C}">
                <a14:useLocalDpi xmlns:a14="http://schemas.microsoft.com/office/drawing/2010/main" val="0"/>
              </a:ext>
            </a:extLst>
          </a:blip>
          <a:srcRect l="13613" t="23079"/>
          <a:stretch/>
        </p:blipFill>
        <p:spPr>
          <a:xfrm>
            <a:off x="7515072" y="5364540"/>
            <a:ext cx="1320801" cy="882047"/>
          </a:xfrm>
          <a:prstGeom prst="rect">
            <a:avLst/>
          </a:prstGeom>
        </p:spPr>
      </p:pic>
      <p:pic>
        <p:nvPicPr>
          <p:cNvPr id="11" name="Picture 10"/>
          <p:cNvPicPr>
            <a:picLocks noChangeAspect="1"/>
          </p:cNvPicPr>
          <p:nvPr/>
        </p:nvPicPr>
        <p:blipFill>
          <a:blip r:embed="rId3"/>
          <a:stretch>
            <a:fillRect/>
          </a:stretch>
        </p:blipFill>
        <p:spPr>
          <a:xfrm>
            <a:off x="330200" y="912588"/>
            <a:ext cx="6871109" cy="5333999"/>
          </a:xfrm>
          <a:prstGeom prst="rect">
            <a:avLst/>
          </a:prstGeom>
        </p:spPr>
      </p:pic>
      <p:sp>
        <p:nvSpPr>
          <p:cNvPr id="12" name="TextBox 11"/>
          <p:cNvSpPr txBox="1"/>
          <p:nvPr/>
        </p:nvSpPr>
        <p:spPr>
          <a:xfrm>
            <a:off x="3821489" y="5771574"/>
            <a:ext cx="3693583" cy="307777"/>
          </a:xfrm>
          <a:prstGeom prst="rect">
            <a:avLst/>
          </a:prstGeom>
          <a:noFill/>
        </p:spPr>
        <p:txBody>
          <a:bodyPr wrap="square" rtlCol="0">
            <a:spAutoFit/>
          </a:bodyPr>
          <a:lstStyle/>
          <a:p>
            <a:r>
              <a:rPr lang="en-US" sz="1400" dirty="0" err="1" smtClean="0"/>
              <a:t>Piwowar</a:t>
            </a:r>
            <a:r>
              <a:rPr lang="en-US" sz="1400" dirty="0" smtClean="0"/>
              <a:t> M, Jurkowski W, </a:t>
            </a:r>
            <a:r>
              <a:rPr lang="en-US" sz="1400" dirty="0" err="1" smtClean="0"/>
              <a:t>PLoS</a:t>
            </a:r>
            <a:r>
              <a:rPr lang="en-US" sz="1400" dirty="0" smtClean="0"/>
              <a:t> One, 2015</a:t>
            </a:r>
            <a:endParaRPr lang="en-US" sz="1400" dirty="0"/>
          </a:p>
        </p:txBody>
      </p:sp>
      <p:pic>
        <p:nvPicPr>
          <p:cNvPr id="9" name="Picture 8"/>
          <p:cNvPicPr>
            <a:picLocks noChangeAspect="1"/>
          </p:cNvPicPr>
          <p:nvPr/>
        </p:nvPicPr>
        <p:blipFill>
          <a:blip r:embed="rId4"/>
          <a:stretch>
            <a:fillRect/>
          </a:stretch>
        </p:blipFill>
        <p:spPr>
          <a:xfrm>
            <a:off x="7715250" y="1130502"/>
            <a:ext cx="931336" cy="416841"/>
          </a:xfrm>
          <a:prstGeom prst="rect">
            <a:avLst/>
          </a:prstGeom>
        </p:spPr>
      </p:pic>
      <p:pic>
        <p:nvPicPr>
          <p:cNvPr id="10" name="Picture 9"/>
          <p:cNvPicPr>
            <a:picLocks noChangeAspect="1"/>
          </p:cNvPicPr>
          <p:nvPr/>
        </p:nvPicPr>
        <p:blipFill>
          <a:blip r:embed="rId5"/>
          <a:stretch>
            <a:fillRect/>
          </a:stretch>
        </p:blipFill>
        <p:spPr>
          <a:xfrm>
            <a:off x="7715250" y="1680750"/>
            <a:ext cx="425450" cy="425450"/>
          </a:xfrm>
          <a:prstGeom prst="rect">
            <a:avLst/>
          </a:prstGeom>
        </p:spPr>
      </p:pic>
      <p:sp>
        <p:nvSpPr>
          <p:cNvPr id="6" name="TextBox 5"/>
          <p:cNvSpPr txBox="1"/>
          <p:nvPr/>
        </p:nvSpPr>
        <p:spPr>
          <a:xfrm>
            <a:off x="8140700" y="1708099"/>
            <a:ext cx="593573" cy="276999"/>
          </a:xfrm>
          <a:prstGeom prst="rect">
            <a:avLst/>
          </a:prstGeom>
          <a:noFill/>
        </p:spPr>
        <p:txBody>
          <a:bodyPr wrap="square" rtlCol="0">
            <a:spAutoFit/>
          </a:bodyPr>
          <a:lstStyle/>
          <a:p>
            <a:r>
              <a:rPr lang="en-GB" sz="1200" dirty="0" smtClean="0"/>
              <a:t>ChEBI</a:t>
            </a:r>
            <a:endParaRPr lang="en-GB" sz="1200" dirty="0"/>
          </a:p>
        </p:txBody>
      </p:sp>
      <p:sp>
        <p:nvSpPr>
          <p:cNvPr id="7" name="TextBox 6"/>
          <p:cNvSpPr txBox="1"/>
          <p:nvPr/>
        </p:nvSpPr>
        <p:spPr>
          <a:xfrm>
            <a:off x="7366000" y="2324100"/>
            <a:ext cx="1625600" cy="923330"/>
          </a:xfrm>
          <a:prstGeom prst="rect">
            <a:avLst/>
          </a:prstGeom>
          <a:noFill/>
        </p:spPr>
        <p:txBody>
          <a:bodyPr wrap="square" rtlCol="0">
            <a:spAutoFit/>
          </a:bodyPr>
          <a:lstStyle/>
          <a:p>
            <a:r>
              <a:rPr lang="en-GB" dirty="0" smtClean="0"/>
              <a:t>Locally-low dimension</a:t>
            </a:r>
          </a:p>
          <a:p>
            <a:endParaRPr lang="en-GB" dirty="0"/>
          </a:p>
        </p:txBody>
      </p:sp>
      <p:sp>
        <p:nvSpPr>
          <p:cNvPr id="4" name="Footer Placeholder 3"/>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157751321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a:spLocks/>
          </p:cNvSpPr>
          <p:nvPr/>
        </p:nvSpPr>
        <p:spPr>
          <a:xfrm>
            <a:off x="366183" y="66675"/>
            <a:ext cx="7349067" cy="65722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GB" sz="2600" b="1" dirty="0" smtClean="0">
                <a:solidFill>
                  <a:schemeClr val="bg1"/>
                </a:solidFill>
                <a:cs typeface="Gill Sans" charset="0"/>
              </a:rPr>
              <a:t>Locally-low dimension</a:t>
            </a:r>
          </a:p>
          <a:p>
            <a:endParaRPr lang="en-GB" sz="2600" dirty="0">
              <a:solidFill>
                <a:schemeClr val="bg1"/>
              </a:solidFill>
            </a:endParaRPr>
          </a:p>
        </p:txBody>
      </p:sp>
      <p:sp>
        <p:nvSpPr>
          <p:cNvPr id="5" name="Slide Number Placeholder 4"/>
          <p:cNvSpPr>
            <a:spLocks noGrp="1"/>
          </p:cNvSpPr>
          <p:nvPr>
            <p:ph type="sldNum" sz="quarter" idx="12"/>
          </p:nvPr>
        </p:nvSpPr>
        <p:spPr/>
        <p:txBody>
          <a:bodyPr/>
          <a:lstStyle/>
          <a:p>
            <a:fld id="{4B6C3A51-3C17-0249-9ECC-FA6C0DA4621B}" type="slidenum">
              <a:rPr lang="en-US" smtClean="0"/>
              <a:t>37</a:t>
            </a:fld>
            <a:endParaRPr lang="en-US"/>
          </a:p>
        </p:txBody>
      </p:sp>
      <p:sp>
        <p:nvSpPr>
          <p:cNvPr id="2" name="TextBox 1"/>
          <p:cNvSpPr txBox="1"/>
          <p:nvPr/>
        </p:nvSpPr>
        <p:spPr>
          <a:xfrm>
            <a:off x="366183" y="1054100"/>
            <a:ext cx="2095500" cy="1200329"/>
          </a:xfrm>
          <a:prstGeom prst="rect">
            <a:avLst/>
          </a:prstGeom>
          <a:solidFill>
            <a:schemeClr val="bg2">
              <a:lumMod val="75000"/>
            </a:schemeClr>
          </a:solidFill>
        </p:spPr>
        <p:txBody>
          <a:bodyPr wrap="square" rtlCol="0">
            <a:spAutoFit/>
          </a:bodyPr>
          <a:lstStyle/>
          <a:p>
            <a:r>
              <a:rPr lang="en-GB" dirty="0" smtClean="0"/>
              <a:t>Small molecule clustering in ChEBI ontology and by fingerprints</a:t>
            </a:r>
            <a:endParaRPr lang="en-GB" dirty="0"/>
          </a:p>
        </p:txBody>
      </p:sp>
      <p:sp>
        <p:nvSpPr>
          <p:cNvPr id="4" name="TextBox 3"/>
          <p:cNvSpPr txBox="1"/>
          <p:nvPr/>
        </p:nvSpPr>
        <p:spPr>
          <a:xfrm>
            <a:off x="2908300" y="1054100"/>
            <a:ext cx="1460500" cy="1200329"/>
          </a:xfrm>
          <a:prstGeom prst="rect">
            <a:avLst/>
          </a:prstGeom>
          <a:solidFill>
            <a:srgbClr val="C4BD97"/>
          </a:solidFill>
        </p:spPr>
        <p:txBody>
          <a:bodyPr wrap="square" rtlCol="0">
            <a:spAutoFit/>
          </a:bodyPr>
          <a:lstStyle/>
          <a:p>
            <a:r>
              <a:rPr lang="en-GB" dirty="0" smtClean="0"/>
              <a:t>Clusters centroids: </a:t>
            </a:r>
            <a:r>
              <a:rPr lang="en-GB" dirty="0" err="1" smtClean="0"/>
              <a:t>subnetwork</a:t>
            </a:r>
            <a:r>
              <a:rPr lang="en-GB" dirty="0" smtClean="0"/>
              <a:t> seeds</a:t>
            </a:r>
            <a:endParaRPr lang="en-GB" dirty="0"/>
          </a:p>
        </p:txBody>
      </p:sp>
      <p:sp>
        <p:nvSpPr>
          <p:cNvPr id="9" name="TextBox 8"/>
          <p:cNvSpPr txBox="1"/>
          <p:nvPr/>
        </p:nvSpPr>
        <p:spPr>
          <a:xfrm>
            <a:off x="4775200" y="1054100"/>
            <a:ext cx="1689100" cy="923330"/>
          </a:xfrm>
          <a:prstGeom prst="rect">
            <a:avLst/>
          </a:prstGeom>
          <a:solidFill>
            <a:srgbClr val="C4BD97"/>
          </a:solidFill>
        </p:spPr>
        <p:txBody>
          <a:bodyPr wrap="square" rtlCol="0">
            <a:spAutoFit/>
          </a:bodyPr>
          <a:lstStyle/>
          <a:p>
            <a:r>
              <a:rPr lang="en-GB" dirty="0" smtClean="0"/>
              <a:t>Genes/proteins in canonical pathways </a:t>
            </a:r>
            <a:endParaRPr lang="en-GB" dirty="0"/>
          </a:p>
        </p:txBody>
      </p:sp>
      <p:sp>
        <p:nvSpPr>
          <p:cNvPr id="10" name="TextBox 9"/>
          <p:cNvSpPr txBox="1"/>
          <p:nvPr/>
        </p:nvSpPr>
        <p:spPr>
          <a:xfrm>
            <a:off x="6927850" y="1054100"/>
            <a:ext cx="1574800" cy="923330"/>
          </a:xfrm>
          <a:prstGeom prst="rect">
            <a:avLst/>
          </a:prstGeom>
          <a:solidFill>
            <a:srgbClr val="C4BD97"/>
          </a:solidFill>
        </p:spPr>
        <p:txBody>
          <a:bodyPr wrap="square" rtlCol="0">
            <a:spAutoFit/>
          </a:bodyPr>
          <a:lstStyle/>
          <a:p>
            <a:r>
              <a:rPr lang="en-GB" dirty="0" smtClean="0"/>
              <a:t>Predicted and validated PPI Interactions </a:t>
            </a:r>
            <a:endParaRPr lang="en-GB" dirty="0"/>
          </a:p>
        </p:txBody>
      </p:sp>
      <p:sp>
        <p:nvSpPr>
          <p:cNvPr id="15" name="Notched Right Arrow 14"/>
          <p:cNvSpPr/>
          <p:nvPr/>
        </p:nvSpPr>
        <p:spPr>
          <a:xfrm>
            <a:off x="2552700" y="1574800"/>
            <a:ext cx="266700" cy="177800"/>
          </a:xfrm>
          <a:prstGeom prst="notched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GB"/>
          </a:p>
        </p:txBody>
      </p:sp>
      <p:sp>
        <p:nvSpPr>
          <p:cNvPr id="31" name="Notched Right Arrow 30"/>
          <p:cNvSpPr/>
          <p:nvPr/>
        </p:nvSpPr>
        <p:spPr>
          <a:xfrm>
            <a:off x="6553200" y="1574800"/>
            <a:ext cx="266700" cy="177800"/>
          </a:xfrm>
          <a:prstGeom prst="notched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GB"/>
          </a:p>
        </p:txBody>
      </p:sp>
      <p:sp>
        <p:nvSpPr>
          <p:cNvPr id="32" name="Notched Right Arrow 31"/>
          <p:cNvSpPr/>
          <p:nvPr/>
        </p:nvSpPr>
        <p:spPr>
          <a:xfrm>
            <a:off x="4470400" y="1574800"/>
            <a:ext cx="266700" cy="177800"/>
          </a:xfrm>
          <a:prstGeom prst="notched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GB"/>
          </a:p>
        </p:txBody>
      </p:sp>
      <p:sp>
        <p:nvSpPr>
          <p:cNvPr id="16" name="TextBox 15"/>
          <p:cNvSpPr txBox="1"/>
          <p:nvPr/>
        </p:nvSpPr>
        <p:spPr>
          <a:xfrm>
            <a:off x="6216650" y="2069763"/>
            <a:ext cx="1206500" cy="369332"/>
          </a:xfrm>
          <a:prstGeom prst="rect">
            <a:avLst/>
          </a:prstGeom>
          <a:noFill/>
        </p:spPr>
        <p:txBody>
          <a:bodyPr wrap="square" rtlCol="0">
            <a:spAutoFit/>
          </a:bodyPr>
          <a:lstStyle/>
          <a:p>
            <a:r>
              <a:rPr lang="en-GB" b="1" dirty="0" smtClean="0"/>
              <a:t>GROUPS</a:t>
            </a:r>
            <a:endParaRPr lang="en-GB" b="1" dirty="0"/>
          </a:p>
        </p:txBody>
      </p:sp>
      <p:sp>
        <p:nvSpPr>
          <p:cNvPr id="17" name="TextBox 16"/>
          <p:cNvSpPr txBox="1"/>
          <p:nvPr/>
        </p:nvSpPr>
        <p:spPr>
          <a:xfrm>
            <a:off x="723900" y="3238500"/>
            <a:ext cx="6699250" cy="1477328"/>
          </a:xfrm>
          <a:prstGeom prst="rect">
            <a:avLst/>
          </a:prstGeom>
          <a:noFill/>
        </p:spPr>
        <p:txBody>
          <a:bodyPr wrap="square" rtlCol="0">
            <a:spAutoFit/>
          </a:bodyPr>
          <a:lstStyle/>
          <a:p>
            <a:r>
              <a:rPr lang="en-GB" dirty="0" smtClean="0"/>
              <a:t>Current work</a:t>
            </a:r>
            <a:endParaRPr lang="en-GB" dirty="0"/>
          </a:p>
          <a:p>
            <a:pPr marL="285750" indent="-285750">
              <a:buFont typeface="Arial"/>
              <a:buChar char="•"/>
            </a:pPr>
            <a:endParaRPr lang="en-GB" dirty="0" smtClean="0"/>
          </a:p>
          <a:p>
            <a:pPr marL="285750" indent="-285750">
              <a:buFont typeface="Arial"/>
              <a:buChar char="•"/>
            </a:pPr>
            <a:r>
              <a:rPr lang="en-GB" dirty="0" smtClean="0"/>
              <a:t>Bioconductor package</a:t>
            </a:r>
            <a:endParaRPr lang="en-GB" dirty="0"/>
          </a:p>
          <a:p>
            <a:pPr marL="285750" indent="-285750">
              <a:buFont typeface="Arial"/>
              <a:buChar char="•"/>
            </a:pPr>
            <a:r>
              <a:rPr lang="en-GB" dirty="0" smtClean="0"/>
              <a:t>Improvement of MCS calculations</a:t>
            </a:r>
          </a:p>
          <a:p>
            <a:pPr marL="285750" indent="-285750">
              <a:buFont typeface="Arial"/>
              <a:buChar char="•"/>
            </a:pPr>
            <a:r>
              <a:rPr lang="en-GB" dirty="0" smtClean="0"/>
              <a:t>Gap filling in metabolic models</a:t>
            </a:r>
            <a:endParaRPr lang="en-GB" dirty="0"/>
          </a:p>
        </p:txBody>
      </p:sp>
      <p:sp>
        <p:nvSpPr>
          <p:cNvPr id="6" name="Date Placeholder 5"/>
          <p:cNvSpPr>
            <a:spLocks noGrp="1"/>
          </p:cNvSpPr>
          <p:nvPr>
            <p:ph type="dt" sz="half" idx="10"/>
          </p:nvPr>
        </p:nvSpPr>
        <p:spPr/>
        <p:txBody>
          <a:bodyPr/>
          <a:lstStyle/>
          <a:p>
            <a:fld id="{B26A1EE8-316D-40C1-8BDA-FCC6FA2FC859}" type="datetime1">
              <a:rPr lang="en-GB" smtClean="0"/>
              <a:t>25/01/2017</a:t>
            </a:fld>
            <a:endParaRPr lang="en-US"/>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12882075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Content Placeholder 2"/>
          <p:cNvSpPr txBox="1">
            <a:spLocks/>
          </p:cNvSpPr>
          <p:nvPr/>
        </p:nvSpPr>
        <p:spPr>
          <a:xfrm>
            <a:off x="366183" y="66675"/>
            <a:ext cx="7349067" cy="65722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GB" sz="2600" b="1" dirty="0" smtClean="0">
                <a:solidFill>
                  <a:schemeClr val="bg1"/>
                </a:solidFill>
                <a:cs typeface="Gill Sans" charset="0"/>
              </a:rPr>
              <a:t>Comparison with randomized groups</a:t>
            </a:r>
          </a:p>
          <a:p>
            <a:endParaRPr lang="en-GB" sz="2600" dirty="0">
              <a:solidFill>
                <a:schemeClr val="bg1"/>
              </a:solidFill>
            </a:endParaRPr>
          </a:p>
        </p:txBody>
      </p:sp>
      <p:sp>
        <p:nvSpPr>
          <p:cNvPr id="2" name="Date Placeholder 1"/>
          <p:cNvSpPr>
            <a:spLocks noGrp="1"/>
          </p:cNvSpPr>
          <p:nvPr>
            <p:ph type="dt" sz="half" idx="10"/>
          </p:nvPr>
        </p:nvSpPr>
        <p:spPr/>
        <p:txBody>
          <a:bodyPr/>
          <a:lstStyle/>
          <a:p>
            <a:fld id="{585348B0-1B46-41D3-9EB4-D5CD4205DDBD}" type="datetime1">
              <a:rPr lang="en-GB" smtClean="0"/>
              <a:t>25/01/2017</a:t>
            </a:fld>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38</a:t>
            </a:fld>
            <a:endParaRPr lang="en-US"/>
          </a:p>
        </p:txBody>
      </p:sp>
      <p:pic>
        <p:nvPicPr>
          <p:cNvPr id="6" name="Picture 5" descr="Figure3.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6475" y="675822"/>
            <a:ext cx="4327525" cy="6182178"/>
          </a:xfrm>
          <a:prstGeom prst="rect">
            <a:avLst/>
          </a:prstGeom>
        </p:spPr>
      </p:pic>
      <p:sp>
        <p:nvSpPr>
          <p:cNvPr id="4" name="Rectangle 3"/>
          <p:cNvSpPr/>
          <p:nvPr/>
        </p:nvSpPr>
        <p:spPr>
          <a:xfrm>
            <a:off x="366183" y="1707634"/>
            <a:ext cx="4062460" cy="1938992"/>
          </a:xfrm>
          <a:prstGeom prst="rect">
            <a:avLst/>
          </a:prstGeom>
        </p:spPr>
        <p:txBody>
          <a:bodyPr wrap="square">
            <a:spAutoFit/>
          </a:bodyPr>
          <a:lstStyle/>
          <a:p>
            <a:r>
              <a:rPr lang="en-US" sz="2000" dirty="0"/>
              <a:t>4 groups vs. undivided data </a:t>
            </a:r>
            <a:r>
              <a:rPr lang="en-US" sz="2000" dirty="0" smtClean="0"/>
              <a:t>set</a:t>
            </a:r>
          </a:p>
          <a:p>
            <a:endParaRPr lang="en-US" sz="2000" dirty="0"/>
          </a:p>
          <a:p>
            <a:r>
              <a:rPr lang="en-US" sz="2000" dirty="0" smtClean="0"/>
              <a:t>In both CCA and PLS results functional groups are significantly different than </a:t>
            </a:r>
            <a:r>
              <a:rPr lang="en-US" sz="2000" dirty="0" err="1" smtClean="0"/>
              <a:t>randomised</a:t>
            </a:r>
            <a:r>
              <a:rPr lang="en-US" sz="2000" dirty="0" smtClean="0"/>
              <a:t> groups one-sample t-test p&lt;0.05</a:t>
            </a:r>
            <a:endParaRPr lang="en-US" sz="2000" dirty="0"/>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4243882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Content Placeholder 2"/>
          <p:cNvSpPr txBox="1">
            <a:spLocks/>
          </p:cNvSpPr>
          <p:nvPr/>
        </p:nvSpPr>
        <p:spPr>
          <a:xfrm>
            <a:off x="366183" y="66675"/>
            <a:ext cx="7349067" cy="65722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GB" sz="2800" b="1" dirty="0" smtClean="0">
                <a:solidFill>
                  <a:schemeClr val="bg1"/>
                </a:solidFill>
                <a:cs typeface="Gill Sans" charset="0"/>
              </a:rPr>
              <a:t>Groups vs. complete data</a:t>
            </a:r>
          </a:p>
          <a:p>
            <a:endParaRPr lang="en-GB" dirty="0">
              <a:solidFill>
                <a:schemeClr val="bg1"/>
              </a:solidFill>
            </a:endParaRPr>
          </a:p>
        </p:txBody>
      </p:sp>
      <p:sp>
        <p:nvSpPr>
          <p:cNvPr id="2" name="Date Placeholder 1"/>
          <p:cNvSpPr>
            <a:spLocks noGrp="1"/>
          </p:cNvSpPr>
          <p:nvPr>
            <p:ph type="dt" sz="half" idx="10"/>
          </p:nvPr>
        </p:nvSpPr>
        <p:spPr/>
        <p:txBody>
          <a:bodyPr/>
          <a:lstStyle/>
          <a:p>
            <a:fld id="{01C9EC74-D137-47E5-B7CB-7E3EDCF2A983}" type="datetime1">
              <a:rPr lang="en-GB" smtClean="0"/>
              <a:t>25/01/2017</a:t>
            </a:fld>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39</a:t>
            </a:fld>
            <a:endParaRPr lang="en-US"/>
          </a:p>
        </p:txBody>
      </p:sp>
      <p:grpSp>
        <p:nvGrpSpPr>
          <p:cNvPr id="7" name="Group 6"/>
          <p:cNvGrpSpPr/>
          <p:nvPr/>
        </p:nvGrpSpPr>
        <p:grpSpPr>
          <a:xfrm>
            <a:off x="457200" y="1190417"/>
            <a:ext cx="7518400" cy="2594183"/>
            <a:chOff x="457200" y="1190417"/>
            <a:chExt cx="7518400" cy="2594183"/>
          </a:xfrm>
        </p:grpSpPr>
        <p:pic>
          <p:nvPicPr>
            <p:cNvPr id="9" name="Picture 8"/>
            <p:cNvPicPr>
              <a:picLocks noChangeAspect="1"/>
            </p:cNvPicPr>
            <p:nvPr/>
          </p:nvPicPr>
          <p:blipFill rotWithShape="1">
            <a:blip r:embed="rId4"/>
            <a:srcRect l="2133" t="3627" r="1706" b="32719"/>
            <a:stretch/>
          </p:blipFill>
          <p:spPr>
            <a:xfrm>
              <a:off x="457200" y="1190417"/>
              <a:ext cx="7137400" cy="2594183"/>
            </a:xfrm>
            <a:prstGeom prst="rect">
              <a:avLst/>
            </a:prstGeom>
          </p:spPr>
        </p:pic>
        <p:sp>
          <p:nvSpPr>
            <p:cNvPr id="10" name="Rectangle 9"/>
            <p:cNvSpPr/>
            <p:nvPr/>
          </p:nvSpPr>
          <p:spPr>
            <a:xfrm>
              <a:off x="1917700" y="1651000"/>
              <a:ext cx="6057900" cy="711200"/>
            </a:xfrm>
            <a:prstGeom prst="rect">
              <a:avLst/>
            </a:prstGeom>
            <a:noFill/>
            <a:ln w="38100" cmpd="sng">
              <a:solidFill>
                <a:srgbClr val="FF0000"/>
              </a:solidFill>
            </a:ln>
            <a:effectLst/>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accent4">
                    <a:lumMod val="40000"/>
                    <a:lumOff val="60000"/>
                  </a:schemeClr>
                </a:solidFill>
              </a:endParaRPr>
            </a:p>
          </p:txBody>
        </p:sp>
        <p:sp>
          <p:nvSpPr>
            <p:cNvPr id="11" name="Rectangle 10"/>
            <p:cNvSpPr/>
            <p:nvPr/>
          </p:nvSpPr>
          <p:spPr>
            <a:xfrm>
              <a:off x="1917700" y="2844800"/>
              <a:ext cx="6057900" cy="711200"/>
            </a:xfrm>
            <a:prstGeom prst="rect">
              <a:avLst/>
            </a:prstGeom>
            <a:noFill/>
            <a:ln w="38100" cmpd="sng">
              <a:solidFill>
                <a:srgbClr val="FF0000"/>
              </a:solidFill>
            </a:ln>
            <a:effectLst/>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accent4">
                    <a:lumMod val="40000"/>
                    <a:lumOff val="60000"/>
                  </a:schemeClr>
                </a:solidFill>
              </a:endParaRPr>
            </a:p>
          </p:txBody>
        </p:sp>
      </p:grpSp>
      <p:sp>
        <p:nvSpPr>
          <p:cNvPr id="12" name="Rectangle 11"/>
          <p:cNvSpPr/>
          <p:nvPr/>
        </p:nvSpPr>
        <p:spPr>
          <a:xfrm>
            <a:off x="330200" y="4608771"/>
            <a:ext cx="8191500" cy="1631216"/>
          </a:xfrm>
          <a:prstGeom prst="rect">
            <a:avLst/>
          </a:prstGeom>
        </p:spPr>
        <p:txBody>
          <a:bodyPr wrap="square">
            <a:spAutoFit/>
          </a:bodyPr>
          <a:lstStyle/>
          <a:p>
            <a:r>
              <a:rPr lang="en-GB" sz="2000" dirty="0" smtClean="0"/>
              <a:t>CCA of </a:t>
            </a:r>
            <a:r>
              <a:rPr lang="en-GB" sz="2000" dirty="0"/>
              <a:t>murine </a:t>
            </a:r>
            <a:r>
              <a:rPr lang="en-GB" sz="2000" dirty="0" smtClean="0"/>
              <a:t>data.  </a:t>
            </a:r>
            <a:r>
              <a:rPr lang="en-GB" sz="2000" dirty="0"/>
              <a:t>Canonical variables and p-values are calculated within functional groups (group 1-3), remaining variables (group 4) and for </a:t>
            </a:r>
            <a:r>
              <a:rPr lang="en-GB" sz="2000" dirty="0" smtClean="0"/>
              <a:t>undivided </a:t>
            </a:r>
            <a:r>
              <a:rPr lang="en-GB" sz="2000" dirty="0"/>
              <a:t>data set. X – transcriptomics data; Y-lipidomics data; all – total number of variables; r0.7 – number variables after rejection of variables correlated on the 0.7 level </a:t>
            </a:r>
            <a:endParaRPr lang="en-US" sz="2000" dirty="0"/>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179936220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F53389-E4F8-4D46-8D90-AE15BBDD88E2}" type="datetime1">
              <a:rPr lang="en-GB" smtClean="0"/>
              <a:t>25/01/2017</a:t>
            </a:fld>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40</a:t>
            </a:fld>
            <a:endParaRPr lang="en-US"/>
          </a:p>
        </p:txBody>
      </p:sp>
      <p:pic>
        <p:nvPicPr>
          <p:cNvPr id="5" name="Picture 4" descr="Figure2.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841" y="850899"/>
            <a:ext cx="4609984" cy="4159875"/>
          </a:xfrm>
          <a:prstGeom prst="rect">
            <a:avLst/>
          </a:prstGeom>
        </p:spPr>
      </p:pic>
      <p:graphicFrame>
        <p:nvGraphicFramePr>
          <p:cNvPr id="9" name="Object 8"/>
          <p:cNvGraphicFramePr>
            <a:graphicFrameLocks noChangeAspect="1"/>
          </p:cNvGraphicFramePr>
          <p:nvPr>
            <p:extLst>
              <p:ext uri="{D42A27DB-BD31-4B8C-83A1-F6EECF244321}">
                <p14:modId xmlns:p14="http://schemas.microsoft.com/office/powerpoint/2010/main" val="1004012486"/>
              </p:ext>
            </p:extLst>
          </p:nvPr>
        </p:nvGraphicFramePr>
        <p:xfrm>
          <a:off x="5409123" y="691525"/>
          <a:ext cx="6485504" cy="3124200"/>
        </p:xfrm>
        <a:graphic>
          <a:graphicData uri="http://schemas.openxmlformats.org/presentationml/2006/ole">
            <mc:AlternateContent xmlns:mc="http://schemas.openxmlformats.org/markup-compatibility/2006">
              <mc:Choice xmlns:v="urn:schemas-microsoft-com:vml" Requires="v">
                <p:oleObj spid="_x0000_s13388" name="Document" r:id="rId4" imgW="5905500" imgH="2844800" progId="Word.Document.12">
                  <p:embed/>
                </p:oleObj>
              </mc:Choice>
              <mc:Fallback>
                <p:oleObj name="Document" r:id="rId4" imgW="5905500" imgH="2844800" progId="Word.Document.12">
                  <p:embed/>
                  <p:pic>
                    <p:nvPicPr>
                      <p:cNvPr id="0" name=""/>
                      <p:cNvPicPr/>
                      <p:nvPr/>
                    </p:nvPicPr>
                    <p:blipFill>
                      <a:blip r:embed="rId5"/>
                      <a:stretch>
                        <a:fillRect/>
                      </a:stretch>
                    </p:blipFill>
                    <p:spPr>
                      <a:xfrm>
                        <a:off x="5409123" y="691525"/>
                        <a:ext cx="6485504" cy="3124200"/>
                      </a:xfrm>
                      <a:prstGeom prst="rect">
                        <a:avLst/>
                      </a:prstGeom>
                    </p:spPr>
                  </p:pic>
                </p:oleObj>
              </mc:Fallback>
            </mc:AlternateContent>
          </a:graphicData>
        </a:graphic>
      </p:graphicFrame>
      <p:sp>
        <p:nvSpPr>
          <p:cNvPr id="7" name="Rectangle 6"/>
          <p:cNvSpPr/>
          <p:nvPr/>
        </p:nvSpPr>
        <p:spPr>
          <a:xfrm>
            <a:off x="4822825" y="4371190"/>
            <a:ext cx="4197350" cy="1754327"/>
          </a:xfrm>
          <a:prstGeom prst="rect">
            <a:avLst/>
          </a:prstGeom>
        </p:spPr>
        <p:txBody>
          <a:bodyPr wrap="square">
            <a:spAutoFit/>
          </a:bodyPr>
          <a:lstStyle/>
          <a:p>
            <a:r>
              <a:rPr lang="en-GB" dirty="0" smtClean="0"/>
              <a:t>Metabolism </a:t>
            </a:r>
            <a:r>
              <a:rPr lang="en-GB" dirty="0"/>
              <a:t>of lipids and </a:t>
            </a:r>
            <a:r>
              <a:rPr lang="en-GB" dirty="0" smtClean="0"/>
              <a:t>lipoproteins</a:t>
            </a:r>
          </a:p>
          <a:p>
            <a:r>
              <a:rPr lang="en-GB" dirty="0" smtClean="0">
                <a:solidFill>
                  <a:srgbClr val="0000FF"/>
                </a:solidFill>
              </a:rPr>
              <a:t>Defective </a:t>
            </a:r>
            <a:r>
              <a:rPr lang="en-GB" dirty="0">
                <a:solidFill>
                  <a:srgbClr val="0000FF"/>
                </a:solidFill>
              </a:rPr>
              <a:t>CYP24A1 </a:t>
            </a:r>
            <a:r>
              <a:rPr lang="en-GB" dirty="0" smtClean="0">
                <a:solidFill>
                  <a:srgbClr val="0000FF"/>
                </a:solidFill>
              </a:rPr>
              <a:t>causes </a:t>
            </a:r>
            <a:r>
              <a:rPr lang="en-GB" dirty="0" err="1" smtClean="0">
                <a:solidFill>
                  <a:srgbClr val="0000FF"/>
                </a:solidFill>
              </a:rPr>
              <a:t>Hypercalcemia</a:t>
            </a:r>
            <a:endParaRPr lang="en-GB" dirty="0">
              <a:solidFill>
                <a:srgbClr val="0000FF"/>
              </a:solidFill>
            </a:endParaRPr>
          </a:p>
          <a:p>
            <a:r>
              <a:rPr lang="en-GB" dirty="0" smtClean="0"/>
              <a:t>GABA synthesis</a:t>
            </a:r>
          </a:p>
          <a:p>
            <a:r>
              <a:rPr lang="en-GB" dirty="0" smtClean="0">
                <a:solidFill>
                  <a:srgbClr val="0000FF"/>
                </a:solidFill>
              </a:rPr>
              <a:t>Import </a:t>
            </a:r>
            <a:r>
              <a:rPr lang="en-GB" dirty="0">
                <a:solidFill>
                  <a:srgbClr val="0000FF"/>
                </a:solidFill>
              </a:rPr>
              <a:t>of </a:t>
            </a:r>
            <a:r>
              <a:rPr lang="en-GB" dirty="0" err="1">
                <a:solidFill>
                  <a:srgbClr val="0000FF"/>
                </a:solidFill>
              </a:rPr>
              <a:t>palmitoyl</a:t>
            </a:r>
            <a:r>
              <a:rPr lang="en-GB" dirty="0">
                <a:solidFill>
                  <a:srgbClr val="0000FF"/>
                </a:solidFill>
              </a:rPr>
              <a:t>-CoA into the mitochondrial </a:t>
            </a:r>
            <a:r>
              <a:rPr lang="en-GB" dirty="0" smtClean="0">
                <a:solidFill>
                  <a:srgbClr val="0000FF"/>
                </a:solidFill>
              </a:rPr>
              <a:t>matrix</a:t>
            </a:r>
            <a:endParaRPr lang="en-GB" dirty="0">
              <a:solidFill>
                <a:srgbClr val="0000FF"/>
              </a:solidFill>
            </a:endParaRPr>
          </a:p>
          <a:p>
            <a:r>
              <a:rPr lang="en-GB" dirty="0" smtClean="0"/>
              <a:t>PPARA </a:t>
            </a:r>
            <a:r>
              <a:rPr lang="en-GB" dirty="0"/>
              <a:t>activates gene </a:t>
            </a:r>
            <a:r>
              <a:rPr lang="en-GB" dirty="0" smtClean="0"/>
              <a:t>expression</a:t>
            </a:r>
            <a:endParaRPr lang="en-GB" dirty="0"/>
          </a:p>
        </p:txBody>
      </p:sp>
      <p:sp>
        <p:nvSpPr>
          <p:cNvPr id="8" name="TextBox 7"/>
          <p:cNvSpPr txBox="1"/>
          <p:nvPr/>
        </p:nvSpPr>
        <p:spPr>
          <a:xfrm>
            <a:off x="4822825" y="3762958"/>
            <a:ext cx="3587750" cy="646331"/>
          </a:xfrm>
          <a:prstGeom prst="rect">
            <a:avLst/>
          </a:prstGeom>
          <a:noFill/>
        </p:spPr>
        <p:txBody>
          <a:bodyPr wrap="square" rtlCol="0">
            <a:spAutoFit/>
          </a:bodyPr>
          <a:lstStyle/>
          <a:p>
            <a:r>
              <a:rPr lang="en-US" dirty="0" smtClean="0">
                <a:solidFill>
                  <a:srgbClr val="FF0000"/>
                </a:solidFill>
              </a:rPr>
              <a:t>No significant pathways in not divided data set </a:t>
            </a:r>
            <a:endParaRPr lang="en-US" dirty="0">
              <a:solidFill>
                <a:srgbClr val="FF0000"/>
              </a:solidFill>
            </a:endParaRPr>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352432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42897" y="1134524"/>
            <a:ext cx="7937502" cy="133882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sz="1800" dirty="0" smtClean="0"/>
              <a:t>Powerful tool to visualise high-dimensional data</a:t>
            </a:r>
          </a:p>
          <a:p>
            <a:pPr marL="285750" indent="-285750">
              <a:lnSpc>
                <a:spcPct val="150000"/>
              </a:lnSpc>
              <a:buFont typeface="Arial" panose="020B0604020202020204" pitchFamily="34" charset="0"/>
              <a:buChar char="•"/>
            </a:pPr>
            <a:r>
              <a:rPr lang="en-GB" sz="1800" dirty="0" smtClean="0"/>
              <a:t>Shows quantified difference among observations </a:t>
            </a:r>
          </a:p>
          <a:p>
            <a:pPr marL="285750" indent="-285750">
              <a:lnSpc>
                <a:spcPct val="150000"/>
              </a:lnSpc>
              <a:buFont typeface="Arial" panose="020B0604020202020204" pitchFamily="34" charset="0"/>
              <a:buChar char="•"/>
            </a:pPr>
            <a:r>
              <a:rPr lang="en-GB" sz="1800" dirty="0" smtClean="0"/>
              <a:t>Used to asses data quality and discover relationship between data points</a:t>
            </a:r>
          </a:p>
        </p:txBody>
      </p:sp>
      <p:pic>
        <p:nvPicPr>
          <p:cNvPr id="7" name="Picture 6"/>
          <p:cNvPicPr>
            <a:picLocks noChangeAspect="1"/>
          </p:cNvPicPr>
          <p:nvPr/>
        </p:nvPicPr>
        <p:blipFill rotWithShape="1">
          <a:blip r:embed="rId2"/>
          <a:srcRect t="6951" r="17920" b="4978"/>
          <a:stretch/>
        </p:blipFill>
        <p:spPr>
          <a:xfrm>
            <a:off x="5600700" y="3063470"/>
            <a:ext cx="3543300" cy="2851445"/>
          </a:xfrm>
          <a:prstGeom prst="rect">
            <a:avLst/>
          </a:prstGeom>
        </p:spPr>
      </p:pic>
      <p:pic>
        <p:nvPicPr>
          <p:cNvPr id="4" name="Picture 3"/>
          <p:cNvPicPr>
            <a:picLocks noChangeAspect="1"/>
          </p:cNvPicPr>
          <p:nvPr/>
        </p:nvPicPr>
        <p:blipFill>
          <a:blip r:embed="rId3"/>
          <a:stretch>
            <a:fillRect/>
          </a:stretch>
        </p:blipFill>
        <p:spPr>
          <a:xfrm>
            <a:off x="342897" y="2715794"/>
            <a:ext cx="5308599" cy="1900389"/>
          </a:xfrm>
          <a:prstGeom prst="rect">
            <a:avLst/>
          </a:prstGeom>
        </p:spPr>
      </p:pic>
      <p:sp>
        <p:nvSpPr>
          <p:cNvPr id="2" name="Date Placeholder 1"/>
          <p:cNvSpPr>
            <a:spLocks noGrp="1"/>
          </p:cNvSpPr>
          <p:nvPr>
            <p:ph type="dt" sz="half" idx="10"/>
          </p:nvPr>
        </p:nvSpPr>
        <p:spPr/>
        <p:txBody>
          <a:bodyPr/>
          <a:lstStyle/>
          <a:p>
            <a:fld id="{24412C05-9D98-4A07-94CA-B3C410050F50}" type="datetime1">
              <a:rPr lang="en-GB" smtClean="0"/>
              <a:t>25/01/2017</a:t>
            </a:fld>
            <a:endParaRPr lang="en-US"/>
          </a:p>
        </p:txBody>
      </p:sp>
      <p:sp>
        <p:nvSpPr>
          <p:cNvPr id="6" name="Footer Placeholder 5"/>
          <p:cNvSpPr>
            <a:spLocks noGrp="1"/>
          </p:cNvSpPr>
          <p:nvPr>
            <p:ph type="ftr" sz="quarter" idx="11"/>
          </p:nvPr>
        </p:nvSpPr>
        <p:spPr/>
        <p:txBody>
          <a:bodyPr/>
          <a:lstStyle/>
          <a:p>
            <a:r>
              <a:rPr lang="en-US" smtClean="0"/>
              <a:t>Connecting Nutrition and Health</a:t>
            </a:r>
            <a:endParaRPr lang="en-US"/>
          </a:p>
        </p:txBody>
      </p:sp>
      <p:sp>
        <p:nvSpPr>
          <p:cNvPr id="8" name="Slide Number Placeholder 7"/>
          <p:cNvSpPr>
            <a:spLocks noGrp="1"/>
          </p:cNvSpPr>
          <p:nvPr>
            <p:ph type="sldNum" sz="quarter" idx="12"/>
          </p:nvPr>
        </p:nvSpPr>
        <p:spPr/>
        <p:txBody>
          <a:bodyPr/>
          <a:lstStyle/>
          <a:p>
            <a:fld id="{4B6C3A51-3C17-0249-9ECC-FA6C0DA4621B}" type="slidenum">
              <a:rPr lang="en-US" smtClean="0"/>
              <a:t>5</a:t>
            </a:fld>
            <a:endParaRPr lang="en-US"/>
          </a:p>
        </p:txBody>
      </p:sp>
      <p:sp>
        <p:nvSpPr>
          <p:cNvPr id="9" name="Title 5"/>
          <p:cNvSpPr txBox="1">
            <a:spLocks/>
          </p:cNvSpPr>
          <p:nvPr/>
        </p:nvSpPr>
        <p:spPr>
          <a:xfrm>
            <a:off x="457200" y="274638"/>
            <a:ext cx="8229600" cy="792162"/>
          </a:xfrm>
          <a:prstGeom prst="rect">
            <a:avLst/>
          </a:prstGeom>
        </p:spPr>
        <p:txBody>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Principal Component Analysis</a:t>
            </a:r>
            <a:endParaRPr lang="en-GB" dirty="0"/>
          </a:p>
        </p:txBody>
      </p:sp>
    </p:spTree>
    <p:extLst>
      <p:ext uri="{BB962C8B-B14F-4D97-AF65-F5344CB8AC3E}">
        <p14:creationId xmlns:p14="http://schemas.microsoft.com/office/powerpoint/2010/main" val="113068447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Penalised logistic regression using networks</a:t>
            </a:r>
            <a:endParaRPr lang="en-GB" dirty="0"/>
          </a:p>
        </p:txBody>
      </p:sp>
      <p:sp>
        <p:nvSpPr>
          <p:cNvPr id="3" name="Text Placeholder 2"/>
          <p:cNvSpPr>
            <a:spLocks noGrp="1"/>
          </p:cNvSpPr>
          <p:nvPr>
            <p:ph type="body" idx="1"/>
          </p:nvPr>
        </p:nvSpPr>
        <p:spPr/>
        <p:txBody>
          <a:bodyPr/>
          <a:lstStyle/>
          <a:p>
            <a:r>
              <a:rPr lang="en-GB" dirty="0" smtClean="0"/>
              <a:t>Part VI</a:t>
            </a:r>
            <a:endParaRPr lang="en-GB" dirty="0"/>
          </a:p>
        </p:txBody>
      </p:sp>
      <p:sp>
        <p:nvSpPr>
          <p:cNvPr id="4" name="Date Placeholder 3"/>
          <p:cNvSpPr>
            <a:spLocks noGrp="1"/>
          </p:cNvSpPr>
          <p:nvPr>
            <p:ph type="dt" sz="half" idx="10"/>
          </p:nvPr>
        </p:nvSpPr>
        <p:spPr/>
        <p:txBody>
          <a:bodyPr/>
          <a:lstStyle/>
          <a:p>
            <a:fld id="{141751C2-ECCE-4895-BBDA-064A0D9AA9F2}" type="datetime1">
              <a:rPr lang="en-GB" smtClean="0"/>
              <a:t>25/01/2017</a:t>
            </a:fld>
            <a:endParaRPr lang="en-US"/>
          </a:p>
        </p:txBody>
      </p:sp>
      <p:sp>
        <p:nvSpPr>
          <p:cNvPr id="5" name="Footer Placeholder 4"/>
          <p:cNvSpPr>
            <a:spLocks noGrp="1"/>
          </p:cNvSpPr>
          <p:nvPr>
            <p:ph type="ftr" sz="quarter" idx="11"/>
          </p:nvPr>
        </p:nvSpPr>
        <p:spPr/>
        <p:txBody>
          <a:bodyPr/>
          <a:lstStyle/>
          <a:p>
            <a:r>
              <a:rPr lang="en-US" dirty="0" smtClean="0"/>
              <a:t>Connecting Nutrition and Health</a:t>
            </a:r>
            <a:endParaRPr lang="en-US" dirty="0"/>
          </a:p>
        </p:txBody>
      </p:sp>
      <p:sp>
        <p:nvSpPr>
          <p:cNvPr id="6" name="Slide Number Placeholder 5"/>
          <p:cNvSpPr>
            <a:spLocks noGrp="1"/>
          </p:cNvSpPr>
          <p:nvPr>
            <p:ph type="sldNum" sz="quarter" idx="12"/>
          </p:nvPr>
        </p:nvSpPr>
        <p:spPr/>
        <p:txBody>
          <a:bodyPr/>
          <a:lstStyle/>
          <a:p>
            <a:fld id="{4B6C3A51-3C17-0249-9ECC-FA6C0DA4621B}" type="slidenum">
              <a:rPr lang="en-US" smtClean="0"/>
              <a:t>41</a:t>
            </a:fld>
            <a:endParaRPr lang="en-US"/>
          </a:p>
        </p:txBody>
      </p:sp>
    </p:spTree>
    <p:extLst>
      <p:ext uri="{BB962C8B-B14F-4D97-AF65-F5344CB8AC3E}">
        <p14:creationId xmlns:p14="http://schemas.microsoft.com/office/powerpoint/2010/main" val="65554576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D860DD-50DB-4F8D-ADE3-FAE55CB66E79}" type="datetime1">
              <a:rPr lang="en-GB" smtClean="0"/>
              <a:t>25/01/2017</a:t>
            </a:fld>
            <a:endParaRPr lang="en-US"/>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42</a:t>
            </a:fld>
            <a:endParaRPr lang="en-US"/>
          </a:p>
        </p:txBody>
      </p:sp>
      <p:sp>
        <p:nvSpPr>
          <p:cNvPr id="5" name="Rounded Rectangle 4"/>
          <p:cNvSpPr/>
          <p:nvPr/>
        </p:nvSpPr>
        <p:spPr>
          <a:xfrm>
            <a:off x="6960864" y="4680984"/>
            <a:ext cx="1987549" cy="849052"/>
          </a:xfrm>
          <a:prstGeom prst="roundRect">
            <a:avLst/>
          </a:prstGeom>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600" dirty="0" smtClean="0">
                <a:solidFill>
                  <a:srgbClr val="000000"/>
                </a:solidFill>
                <a:effectLst/>
              </a:rPr>
              <a:t>Prediction</a:t>
            </a:r>
            <a:endParaRPr lang="en-GB" sz="1600" dirty="0">
              <a:solidFill>
                <a:srgbClr val="000000"/>
              </a:solidFill>
              <a:effectLst/>
            </a:endParaRPr>
          </a:p>
        </p:txBody>
      </p:sp>
      <p:sp>
        <p:nvSpPr>
          <p:cNvPr id="6" name="Right Arrow 5"/>
          <p:cNvSpPr/>
          <p:nvPr/>
        </p:nvSpPr>
        <p:spPr>
          <a:xfrm>
            <a:off x="4159833" y="2858928"/>
            <a:ext cx="501417" cy="384704"/>
          </a:xfrm>
          <a:prstGeom prst="rightArrow">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sp>
        <p:nvSpPr>
          <p:cNvPr id="7" name="Right Arrow 6"/>
          <p:cNvSpPr/>
          <p:nvPr/>
        </p:nvSpPr>
        <p:spPr>
          <a:xfrm rot="5400000">
            <a:off x="7681514" y="4022266"/>
            <a:ext cx="446188" cy="384704"/>
          </a:xfrm>
          <a:prstGeom prst="rightArrow">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grpSp>
        <p:nvGrpSpPr>
          <p:cNvPr id="8" name="Group 7"/>
          <p:cNvGrpSpPr/>
          <p:nvPr/>
        </p:nvGrpSpPr>
        <p:grpSpPr>
          <a:xfrm>
            <a:off x="80069" y="1933860"/>
            <a:ext cx="4079764" cy="2363943"/>
            <a:chOff x="111236" y="1260164"/>
            <a:chExt cx="4403847" cy="2613049"/>
          </a:xfrm>
        </p:grpSpPr>
        <p:sp>
          <p:nvSpPr>
            <p:cNvPr id="9" name="TextBox 8"/>
            <p:cNvSpPr txBox="1"/>
            <p:nvPr/>
          </p:nvSpPr>
          <p:spPr>
            <a:xfrm>
              <a:off x="1987065" y="3521385"/>
              <a:ext cx="2528018" cy="338554"/>
            </a:xfrm>
            <a:prstGeom prst="rect">
              <a:avLst/>
            </a:prstGeom>
            <a:noFill/>
          </p:spPr>
          <p:txBody>
            <a:bodyPr wrap="square" rtlCol="0">
              <a:spAutoFit/>
            </a:bodyPr>
            <a:lstStyle/>
            <a:p>
              <a:pPr algn="ctr"/>
              <a:r>
                <a:rPr lang="en-US" sz="1600" b="1" dirty="0" smtClean="0"/>
                <a:t>Biological Priors</a:t>
              </a:r>
              <a:endParaRPr lang="en-US" sz="1600" b="1" dirty="0"/>
            </a:p>
          </p:txBody>
        </p:sp>
        <p:sp>
          <p:nvSpPr>
            <p:cNvPr id="10" name="TextBox 9"/>
            <p:cNvSpPr txBox="1"/>
            <p:nvPr/>
          </p:nvSpPr>
          <p:spPr>
            <a:xfrm>
              <a:off x="111236" y="3534659"/>
              <a:ext cx="1594902" cy="338554"/>
            </a:xfrm>
            <a:prstGeom prst="rect">
              <a:avLst/>
            </a:prstGeom>
            <a:noFill/>
          </p:spPr>
          <p:txBody>
            <a:bodyPr wrap="square" rtlCol="0">
              <a:spAutoFit/>
            </a:bodyPr>
            <a:lstStyle/>
            <a:p>
              <a:pPr algn="ctr"/>
              <a:r>
                <a:rPr lang="en-US" sz="1600" b="1" dirty="0" smtClean="0"/>
                <a:t>Omics Data</a:t>
              </a:r>
              <a:endParaRPr lang="en-US" sz="1600" b="1" dirty="0"/>
            </a:p>
          </p:txBody>
        </p:sp>
        <p:sp>
          <p:nvSpPr>
            <p:cNvPr id="11" name="Plus 10"/>
            <p:cNvSpPr/>
            <p:nvPr/>
          </p:nvSpPr>
          <p:spPr>
            <a:xfrm>
              <a:off x="1651157" y="2214073"/>
              <a:ext cx="465562" cy="402942"/>
            </a:xfrm>
            <a:prstGeom prst="mathPlus">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GB">
                <a:solidFill>
                  <a:schemeClr val="tx1"/>
                </a:solidFill>
                <a:effectLst/>
              </a:endParaRPr>
            </a:p>
          </p:txBody>
        </p:sp>
        <p:grpSp>
          <p:nvGrpSpPr>
            <p:cNvPr id="12" name="Group 11"/>
            <p:cNvGrpSpPr/>
            <p:nvPr/>
          </p:nvGrpSpPr>
          <p:grpSpPr>
            <a:xfrm>
              <a:off x="2232287" y="1459816"/>
              <a:ext cx="1833139" cy="1768332"/>
              <a:chOff x="3210154" y="2080340"/>
              <a:chExt cx="2187346" cy="2211412"/>
            </a:xfrm>
          </p:grpSpPr>
          <p:sp>
            <p:nvSpPr>
              <p:cNvPr id="22" name="Oval 21"/>
              <p:cNvSpPr/>
              <p:nvPr/>
            </p:nvSpPr>
            <p:spPr>
              <a:xfrm>
                <a:off x="3490998" y="2080340"/>
                <a:ext cx="474540" cy="443080"/>
              </a:xfrm>
              <a:prstGeom prst="ellipse">
                <a:avLst/>
              </a:prstGeom>
              <a:pattFill prst="zigZag">
                <a:fgClr>
                  <a:schemeClr val="tx1"/>
                </a:fgClr>
                <a:bgClr>
                  <a:schemeClr val="bg1">
                    <a:lumMod val="95000"/>
                  </a:schemeClr>
                </a:bgClr>
              </a:pattFill>
              <a:ln>
                <a:no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23" name="Oval 22"/>
              <p:cNvSpPr/>
              <p:nvPr/>
            </p:nvSpPr>
            <p:spPr>
              <a:xfrm>
                <a:off x="4020752" y="3354792"/>
                <a:ext cx="474540" cy="443080"/>
              </a:xfrm>
              <a:prstGeom prst="ellipse">
                <a:avLst/>
              </a:prstGeom>
              <a:pattFill prst="zigZag">
                <a:fgClr>
                  <a:schemeClr val="tx1"/>
                </a:fgClr>
                <a:bgClr>
                  <a:schemeClr val="bg1">
                    <a:lumMod val="65000"/>
                  </a:schemeClr>
                </a:bgClr>
              </a:pattFill>
              <a:ln>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24" name="Oval 23"/>
              <p:cNvSpPr/>
              <p:nvPr/>
            </p:nvSpPr>
            <p:spPr>
              <a:xfrm>
                <a:off x="4242096" y="2698328"/>
                <a:ext cx="474540" cy="443080"/>
              </a:xfrm>
              <a:prstGeom prst="ellipse">
                <a:avLst/>
              </a:prstGeom>
              <a:pattFill prst="zigZag">
                <a:fgClr>
                  <a:schemeClr val="tx1"/>
                </a:fgClr>
                <a:bgClr>
                  <a:schemeClr val="bg1">
                    <a:lumMod val="65000"/>
                  </a:schemeClr>
                </a:bgClr>
              </a:pattFill>
              <a:ln>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25" name="Oval 24"/>
              <p:cNvSpPr/>
              <p:nvPr/>
            </p:nvSpPr>
            <p:spPr>
              <a:xfrm>
                <a:off x="3364335" y="2815550"/>
                <a:ext cx="474540" cy="443080"/>
              </a:xfrm>
              <a:prstGeom prst="ellipse">
                <a:avLst/>
              </a:prstGeom>
              <a:pattFill prst="zigZag">
                <a:fgClr>
                  <a:schemeClr val="tx1"/>
                </a:fgClr>
                <a:bgClr>
                  <a:schemeClr val="bg1">
                    <a:lumMod val="65000"/>
                  </a:schemeClr>
                </a:bgClr>
              </a:pattFill>
              <a:ln>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cxnSp>
            <p:nvCxnSpPr>
              <p:cNvPr id="26" name="Straight Connector 25"/>
              <p:cNvCxnSpPr>
                <a:stCxn id="39" idx="4"/>
                <a:endCxn id="42" idx="0"/>
              </p:cNvCxnSpPr>
              <p:nvPr/>
            </p:nvCxnSpPr>
            <p:spPr>
              <a:xfrm flipH="1">
                <a:off x="3601605" y="2523420"/>
                <a:ext cx="126663" cy="292130"/>
              </a:xfrm>
              <a:prstGeom prst="line">
                <a:avLst/>
              </a:prstGeom>
              <a:ln>
                <a:solidFill>
                  <a:schemeClr val="tx1"/>
                </a:solidFill>
                <a:headEnd type="none"/>
                <a:tailEnd type="none"/>
              </a:ln>
            </p:spPr>
            <p:style>
              <a:lnRef idx="2">
                <a:schemeClr val="accent3"/>
              </a:lnRef>
              <a:fillRef idx="0">
                <a:schemeClr val="accent3"/>
              </a:fillRef>
              <a:effectRef idx="1">
                <a:schemeClr val="accent3"/>
              </a:effectRef>
              <a:fontRef idx="minor">
                <a:schemeClr val="tx1"/>
              </a:fontRef>
            </p:style>
          </p:cxnSp>
          <p:cxnSp>
            <p:nvCxnSpPr>
              <p:cNvPr id="27" name="Straight Connector 26"/>
              <p:cNvCxnSpPr>
                <a:endCxn id="41" idx="7"/>
              </p:cNvCxnSpPr>
              <p:nvPr/>
            </p:nvCxnSpPr>
            <p:spPr>
              <a:xfrm flipH="1">
                <a:off x="4647140" y="2640683"/>
                <a:ext cx="177586" cy="122532"/>
              </a:xfrm>
              <a:prstGeom prst="line">
                <a:avLst/>
              </a:prstGeom>
              <a:ln>
                <a:solidFill>
                  <a:schemeClr val="tx1"/>
                </a:solidFill>
                <a:headEnd type="none"/>
                <a:tailEnd type="none"/>
              </a:ln>
            </p:spPr>
            <p:style>
              <a:lnRef idx="2">
                <a:schemeClr val="accent3"/>
              </a:lnRef>
              <a:fillRef idx="0">
                <a:schemeClr val="accent3"/>
              </a:fillRef>
              <a:effectRef idx="1">
                <a:schemeClr val="accent3"/>
              </a:effectRef>
              <a:fontRef idx="minor">
                <a:schemeClr val="tx1"/>
              </a:fontRef>
            </p:style>
          </p:cxnSp>
          <p:cxnSp>
            <p:nvCxnSpPr>
              <p:cNvPr id="28" name="Straight Connector 27"/>
              <p:cNvCxnSpPr>
                <a:stCxn id="42" idx="6"/>
                <a:endCxn id="41" idx="2"/>
              </p:cNvCxnSpPr>
              <p:nvPr/>
            </p:nvCxnSpPr>
            <p:spPr>
              <a:xfrm flipV="1">
                <a:off x="3838875" y="2919867"/>
                <a:ext cx="403221" cy="117222"/>
              </a:xfrm>
              <a:prstGeom prst="line">
                <a:avLst/>
              </a:prstGeom>
              <a:ln>
                <a:solidFill>
                  <a:schemeClr val="tx1"/>
                </a:solidFill>
                <a:headEnd type="none"/>
                <a:tailEnd type="none"/>
              </a:ln>
            </p:spPr>
            <p:style>
              <a:lnRef idx="2">
                <a:schemeClr val="accent3"/>
              </a:lnRef>
              <a:fillRef idx="0">
                <a:schemeClr val="accent3"/>
              </a:fillRef>
              <a:effectRef idx="1">
                <a:schemeClr val="accent3"/>
              </a:effectRef>
              <a:fontRef idx="minor">
                <a:schemeClr val="tx1"/>
              </a:fontRef>
            </p:style>
          </p:cxnSp>
          <p:cxnSp>
            <p:nvCxnSpPr>
              <p:cNvPr id="29" name="Straight Connector 28"/>
              <p:cNvCxnSpPr>
                <a:stCxn id="42" idx="5"/>
                <a:endCxn id="40" idx="1"/>
              </p:cNvCxnSpPr>
              <p:nvPr/>
            </p:nvCxnSpPr>
            <p:spPr>
              <a:xfrm>
                <a:off x="3769379" y="3193743"/>
                <a:ext cx="320867" cy="225936"/>
              </a:xfrm>
              <a:prstGeom prst="line">
                <a:avLst/>
              </a:prstGeom>
              <a:ln>
                <a:solidFill>
                  <a:schemeClr val="tx1"/>
                </a:solidFill>
                <a:headEnd type="none"/>
                <a:tailEnd type="none"/>
              </a:ln>
            </p:spPr>
            <p:style>
              <a:lnRef idx="2">
                <a:schemeClr val="accent3"/>
              </a:lnRef>
              <a:fillRef idx="0">
                <a:schemeClr val="accent3"/>
              </a:fillRef>
              <a:effectRef idx="1">
                <a:schemeClr val="accent3"/>
              </a:effectRef>
              <a:fontRef idx="minor">
                <a:schemeClr val="tx1"/>
              </a:fontRef>
            </p:style>
          </p:cxnSp>
          <p:cxnSp>
            <p:nvCxnSpPr>
              <p:cNvPr id="30" name="Straight Connector 29"/>
              <p:cNvCxnSpPr>
                <a:stCxn id="41" idx="4"/>
                <a:endCxn id="40" idx="7"/>
              </p:cNvCxnSpPr>
              <p:nvPr/>
            </p:nvCxnSpPr>
            <p:spPr>
              <a:xfrm flipH="1">
                <a:off x="4425796" y="3141407"/>
                <a:ext cx="53570" cy="278271"/>
              </a:xfrm>
              <a:prstGeom prst="line">
                <a:avLst/>
              </a:prstGeom>
              <a:ln>
                <a:solidFill>
                  <a:schemeClr val="tx1"/>
                </a:solidFill>
                <a:headEnd type="none"/>
                <a:tailEnd type="none"/>
              </a:ln>
            </p:spPr>
            <p:style>
              <a:lnRef idx="2">
                <a:schemeClr val="accent3"/>
              </a:lnRef>
              <a:fillRef idx="0">
                <a:schemeClr val="accent3"/>
              </a:fillRef>
              <a:effectRef idx="1">
                <a:schemeClr val="accent3"/>
              </a:effectRef>
              <a:fontRef idx="minor">
                <a:schemeClr val="tx1"/>
              </a:fontRef>
            </p:style>
          </p:cxnSp>
          <p:sp>
            <p:nvSpPr>
              <p:cNvPr id="31" name="Oval 30"/>
              <p:cNvSpPr/>
              <p:nvPr/>
            </p:nvSpPr>
            <p:spPr>
              <a:xfrm>
                <a:off x="4882223" y="3198139"/>
                <a:ext cx="474540" cy="443080"/>
              </a:xfrm>
              <a:prstGeom prst="ellipse">
                <a:avLst/>
              </a:prstGeom>
              <a:pattFill prst="zigZag">
                <a:fgClr>
                  <a:schemeClr val="tx1"/>
                </a:fgClr>
                <a:bgClr>
                  <a:schemeClr val="bg1">
                    <a:lumMod val="65000"/>
                  </a:schemeClr>
                </a:bgClr>
              </a:pattFill>
              <a:ln>
                <a:no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cxnSp>
            <p:nvCxnSpPr>
              <p:cNvPr id="32" name="Straight Connector 31"/>
              <p:cNvCxnSpPr>
                <a:stCxn id="48" idx="2"/>
                <a:endCxn id="40" idx="6"/>
              </p:cNvCxnSpPr>
              <p:nvPr/>
            </p:nvCxnSpPr>
            <p:spPr>
              <a:xfrm flipH="1">
                <a:off x="4495291" y="3419679"/>
                <a:ext cx="386932" cy="156653"/>
              </a:xfrm>
              <a:prstGeom prst="line">
                <a:avLst/>
              </a:prstGeom>
              <a:ln>
                <a:solidFill>
                  <a:schemeClr val="tx1"/>
                </a:solidFill>
                <a:headEnd type="none"/>
                <a:tailEnd type="none"/>
              </a:ln>
            </p:spPr>
            <p:style>
              <a:lnRef idx="2">
                <a:schemeClr val="accent3"/>
              </a:lnRef>
              <a:fillRef idx="0">
                <a:schemeClr val="accent3"/>
              </a:fillRef>
              <a:effectRef idx="1">
                <a:schemeClr val="accent3"/>
              </a:effectRef>
              <a:fontRef idx="minor">
                <a:schemeClr val="tx1"/>
              </a:fontRef>
            </p:style>
          </p:cxnSp>
          <p:sp>
            <p:nvSpPr>
              <p:cNvPr id="33" name="Oval 32"/>
              <p:cNvSpPr/>
              <p:nvPr/>
            </p:nvSpPr>
            <p:spPr>
              <a:xfrm>
                <a:off x="3210154" y="3620920"/>
                <a:ext cx="474540" cy="443080"/>
              </a:xfrm>
              <a:prstGeom prst="ellipse">
                <a:avLst/>
              </a:prstGeom>
              <a:pattFill prst="zigZag">
                <a:fgClr>
                  <a:schemeClr val="tx1"/>
                </a:fgClr>
                <a:bgClr>
                  <a:schemeClr val="bg1">
                    <a:lumMod val="65000"/>
                  </a:schemeClr>
                </a:bgClr>
              </a:pattFill>
              <a:ln>
                <a:no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cxnSp>
            <p:nvCxnSpPr>
              <p:cNvPr id="34" name="Straight Connector 33"/>
              <p:cNvCxnSpPr>
                <a:stCxn id="40" idx="2"/>
              </p:cNvCxnSpPr>
              <p:nvPr/>
            </p:nvCxnSpPr>
            <p:spPr>
              <a:xfrm flipH="1">
                <a:off x="3684694" y="3576332"/>
                <a:ext cx="336058" cy="266129"/>
              </a:xfrm>
              <a:prstGeom prst="line">
                <a:avLst/>
              </a:prstGeom>
              <a:ln>
                <a:solidFill>
                  <a:schemeClr val="tx1"/>
                </a:solidFill>
                <a:headEnd type="none"/>
                <a:tailEnd type="none"/>
              </a:ln>
            </p:spPr>
            <p:style>
              <a:lnRef idx="2">
                <a:schemeClr val="accent3"/>
              </a:lnRef>
              <a:fillRef idx="0">
                <a:schemeClr val="accent3"/>
              </a:fillRef>
              <a:effectRef idx="1">
                <a:schemeClr val="accent3"/>
              </a:effectRef>
              <a:fontRef idx="minor">
                <a:schemeClr val="tx1"/>
              </a:fontRef>
            </p:style>
          </p:cxnSp>
          <p:sp>
            <p:nvSpPr>
              <p:cNvPr id="35" name="Hexagon 34"/>
              <p:cNvSpPr/>
              <p:nvPr/>
            </p:nvSpPr>
            <p:spPr>
              <a:xfrm>
                <a:off x="4730562" y="2251508"/>
                <a:ext cx="666938" cy="389175"/>
              </a:xfrm>
              <a:prstGeom prst="hexagon">
                <a:avLst/>
              </a:prstGeom>
              <a:pattFill prst="zigZag">
                <a:fgClr>
                  <a:schemeClr val="tx1"/>
                </a:fgClr>
                <a:bgClr>
                  <a:schemeClr val="bg1">
                    <a:lumMod val="65000"/>
                  </a:schemeClr>
                </a:bgClr>
              </a:patt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p:cNvSpPr/>
              <p:nvPr/>
            </p:nvSpPr>
            <p:spPr>
              <a:xfrm>
                <a:off x="4493292" y="3848672"/>
                <a:ext cx="474540" cy="443080"/>
              </a:xfrm>
              <a:prstGeom prst="ellipse">
                <a:avLst/>
              </a:prstGeom>
              <a:pattFill prst="zigZag">
                <a:fgClr>
                  <a:schemeClr val="tx1"/>
                </a:fgClr>
                <a:bgClr>
                  <a:schemeClr val="bg1">
                    <a:lumMod val="95000"/>
                  </a:schemeClr>
                </a:bgClr>
              </a:pattFill>
              <a:ln>
                <a:no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cxnSp>
            <p:nvCxnSpPr>
              <p:cNvPr id="37" name="Straight Connector 36"/>
              <p:cNvCxnSpPr/>
              <p:nvPr/>
            </p:nvCxnSpPr>
            <p:spPr>
              <a:xfrm flipV="1">
                <a:off x="4822137" y="3615819"/>
                <a:ext cx="221156" cy="272341"/>
              </a:xfrm>
              <a:prstGeom prst="line">
                <a:avLst/>
              </a:prstGeom>
              <a:ln>
                <a:solidFill>
                  <a:schemeClr val="tx1"/>
                </a:solidFill>
                <a:headEnd type="none"/>
                <a:tailEnd type="none"/>
              </a:ln>
            </p:spPr>
            <p:style>
              <a:lnRef idx="2">
                <a:schemeClr val="accent3"/>
              </a:lnRef>
              <a:fillRef idx="0">
                <a:schemeClr val="accent3"/>
              </a:fillRef>
              <a:effectRef idx="1">
                <a:schemeClr val="accent3"/>
              </a:effectRef>
              <a:fontRef idx="minor">
                <a:schemeClr val="tx1"/>
              </a:fontRef>
            </p:style>
          </p:cxnSp>
        </p:grpSp>
        <p:grpSp>
          <p:nvGrpSpPr>
            <p:cNvPr id="13" name="Group 12"/>
            <p:cNvGrpSpPr/>
            <p:nvPr/>
          </p:nvGrpSpPr>
          <p:grpSpPr>
            <a:xfrm>
              <a:off x="195472" y="1369510"/>
              <a:ext cx="1295621" cy="2096245"/>
              <a:chOff x="162036" y="1270000"/>
              <a:chExt cx="1594902" cy="2445868"/>
            </a:xfrm>
          </p:grpSpPr>
          <p:grpSp>
            <p:nvGrpSpPr>
              <p:cNvPr id="15" name="Group 14"/>
              <p:cNvGrpSpPr/>
              <p:nvPr/>
            </p:nvGrpSpPr>
            <p:grpSpPr>
              <a:xfrm>
                <a:off x="386255" y="2568398"/>
                <a:ext cx="1071402" cy="1074846"/>
                <a:chOff x="345956" y="3347368"/>
                <a:chExt cx="1071402" cy="1074846"/>
              </a:xfrm>
            </p:grpSpPr>
            <p:sp>
              <p:nvSpPr>
                <p:cNvPr id="20" name="Magnetic Disk 19"/>
                <p:cNvSpPr/>
                <p:nvPr/>
              </p:nvSpPr>
              <p:spPr>
                <a:xfrm>
                  <a:off x="450731" y="3347368"/>
                  <a:ext cx="850679" cy="797847"/>
                </a:xfrm>
                <a:prstGeom prst="flowChartMagneticDisk">
                  <a:avLst/>
                </a:prstGeom>
                <a:pattFill prst="zigZag">
                  <a:fgClr>
                    <a:schemeClr val="tx1"/>
                  </a:fgClr>
                  <a:bgClr>
                    <a:schemeClr val="bg1">
                      <a:lumMod val="65000"/>
                    </a:schemeClr>
                  </a:bgClr>
                </a:pattFill>
                <a:ln>
                  <a:solidFill>
                    <a:schemeClr val="tx1"/>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21" name="TextBox 20"/>
                <p:cNvSpPr txBox="1"/>
                <p:nvPr/>
              </p:nvSpPr>
              <p:spPr>
                <a:xfrm>
                  <a:off x="345956" y="4145215"/>
                  <a:ext cx="1071402" cy="276999"/>
                </a:xfrm>
                <a:prstGeom prst="rect">
                  <a:avLst/>
                </a:prstGeom>
                <a:noFill/>
              </p:spPr>
              <p:txBody>
                <a:bodyPr wrap="none" rtlCol="0">
                  <a:spAutoFit/>
                </a:bodyPr>
                <a:lstStyle/>
                <a:p>
                  <a:r>
                    <a:rPr lang="en-US" sz="1200" dirty="0" smtClean="0"/>
                    <a:t>metabolomics</a:t>
                  </a:r>
                  <a:endParaRPr lang="en-US" sz="1200" dirty="0"/>
                </a:p>
              </p:txBody>
            </p:sp>
          </p:grpSp>
          <p:grpSp>
            <p:nvGrpSpPr>
              <p:cNvPr id="16" name="Group 15"/>
              <p:cNvGrpSpPr/>
              <p:nvPr/>
            </p:nvGrpSpPr>
            <p:grpSpPr>
              <a:xfrm>
                <a:off x="298365" y="1386107"/>
                <a:ext cx="1159292" cy="1057051"/>
                <a:chOff x="282456" y="1917700"/>
                <a:chExt cx="1159292" cy="1057051"/>
              </a:xfrm>
            </p:grpSpPr>
            <p:sp>
              <p:nvSpPr>
                <p:cNvPr id="18" name="Magnetic Disk 17"/>
                <p:cNvSpPr/>
                <p:nvPr/>
              </p:nvSpPr>
              <p:spPr>
                <a:xfrm>
                  <a:off x="450731" y="1917700"/>
                  <a:ext cx="868083" cy="797847"/>
                </a:xfrm>
                <a:prstGeom prst="flowChartMagneticDisk">
                  <a:avLst/>
                </a:prstGeom>
                <a:pattFill prst="divot">
                  <a:fgClr>
                    <a:prstClr val="black"/>
                  </a:fgClr>
                  <a:bgClr>
                    <a:prstClr val="white"/>
                  </a:bgClr>
                </a:patt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282456" y="2697752"/>
                  <a:ext cx="1159292" cy="276999"/>
                </a:xfrm>
                <a:prstGeom prst="rect">
                  <a:avLst/>
                </a:prstGeom>
                <a:noFill/>
              </p:spPr>
              <p:txBody>
                <a:bodyPr wrap="none" rtlCol="0">
                  <a:spAutoFit/>
                </a:bodyPr>
                <a:lstStyle/>
                <a:p>
                  <a:r>
                    <a:rPr lang="en-US" sz="1200" dirty="0" smtClean="0"/>
                    <a:t>transcriptomics</a:t>
                  </a:r>
                  <a:endParaRPr lang="en-US" sz="1200" dirty="0"/>
                </a:p>
              </p:txBody>
            </p:sp>
          </p:grpSp>
          <p:sp>
            <p:nvSpPr>
              <p:cNvPr id="17" name="Rectangle 16"/>
              <p:cNvSpPr/>
              <p:nvPr/>
            </p:nvSpPr>
            <p:spPr>
              <a:xfrm>
                <a:off x="162036" y="1270000"/>
                <a:ext cx="1594902" cy="2445868"/>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sp>
          <p:nvSpPr>
            <p:cNvPr id="14" name="Rectangle 13"/>
            <p:cNvSpPr/>
            <p:nvPr/>
          </p:nvSpPr>
          <p:spPr>
            <a:xfrm>
              <a:off x="111236" y="1260164"/>
              <a:ext cx="4257564" cy="2613049"/>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sp>
        <p:nvSpPr>
          <p:cNvPr id="38" name="Rounded Rectangle 37"/>
          <p:cNvSpPr/>
          <p:nvPr/>
        </p:nvSpPr>
        <p:spPr>
          <a:xfrm>
            <a:off x="4734623" y="2563225"/>
            <a:ext cx="1478226" cy="1047418"/>
          </a:xfrm>
          <a:prstGeom prst="roundRect">
            <a:avLst/>
          </a:prstGeom>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600" dirty="0" smtClean="0">
                <a:solidFill>
                  <a:srgbClr val="000000"/>
                </a:solidFill>
                <a:effectLst/>
              </a:rPr>
              <a:t>Analyse (combined) data</a:t>
            </a:r>
            <a:endParaRPr lang="en-GB" sz="1600" dirty="0">
              <a:solidFill>
                <a:srgbClr val="000000"/>
              </a:solidFill>
              <a:effectLst/>
            </a:endParaRPr>
          </a:p>
        </p:txBody>
      </p:sp>
      <p:sp>
        <p:nvSpPr>
          <p:cNvPr id="39" name="Right Arrow 38"/>
          <p:cNvSpPr/>
          <p:nvPr/>
        </p:nvSpPr>
        <p:spPr>
          <a:xfrm>
            <a:off x="6385067" y="2847145"/>
            <a:ext cx="501417" cy="384704"/>
          </a:xfrm>
          <a:prstGeom prst="rightArrow">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GB"/>
          </a:p>
        </p:txBody>
      </p:sp>
      <p:grpSp>
        <p:nvGrpSpPr>
          <p:cNvPr id="40" name="Group 39"/>
          <p:cNvGrpSpPr/>
          <p:nvPr/>
        </p:nvGrpSpPr>
        <p:grpSpPr>
          <a:xfrm>
            <a:off x="6960864" y="2435007"/>
            <a:ext cx="1951541" cy="1392288"/>
            <a:chOff x="6135539" y="3624107"/>
            <a:chExt cx="1951541" cy="1392288"/>
          </a:xfrm>
        </p:grpSpPr>
        <p:grpSp>
          <p:nvGrpSpPr>
            <p:cNvPr id="41" name="Group 40"/>
            <p:cNvGrpSpPr/>
            <p:nvPr/>
          </p:nvGrpSpPr>
          <p:grpSpPr>
            <a:xfrm>
              <a:off x="6196002" y="3624107"/>
              <a:ext cx="1754198" cy="1176493"/>
              <a:chOff x="6213647" y="1401811"/>
              <a:chExt cx="2093948" cy="1903270"/>
            </a:xfrm>
          </p:grpSpPr>
          <p:sp>
            <p:nvSpPr>
              <p:cNvPr id="45" name="Folded Corner 44"/>
              <p:cNvSpPr/>
              <p:nvPr/>
            </p:nvSpPr>
            <p:spPr>
              <a:xfrm>
                <a:off x="6213647" y="1401811"/>
                <a:ext cx="730249" cy="1549400"/>
              </a:xfrm>
              <a:prstGeom prst="foldedCorner">
                <a:avLst/>
              </a:prstGeom>
              <a:solidFill>
                <a:schemeClr val="accent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000" dirty="0">
                  <a:solidFill>
                    <a:srgbClr val="000000"/>
                  </a:solidFill>
                </a:endParaRPr>
              </a:p>
            </p:txBody>
          </p:sp>
          <p:sp>
            <p:nvSpPr>
              <p:cNvPr id="46" name="Folded Corner 45"/>
              <p:cNvSpPr/>
              <p:nvPr/>
            </p:nvSpPr>
            <p:spPr>
              <a:xfrm>
                <a:off x="6899162" y="1577881"/>
                <a:ext cx="730249" cy="1549400"/>
              </a:xfrm>
              <a:prstGeom prst="foldedCorner">
                <a:avLst/>
              </a:prstGeom>
              <a:solidFill>
                <a:srgbClr val="B2B2B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100" dirty="0">
                  <a:solidFill>
                    <a:srgbClr val="000000"/>
                  </a:solidFill>
                </a:endParaRPr>
              </a:p>
            </p:txBody>
          </p:sp>
          <p:sp>
            <p:nvSpPr>
              <p:cNvPr id="47" name="Folded Corner 46"/>
              <p:cNvSpPr/>
              <p:nvPr/>
            </p:nvSpPr>
            <p:spPr>
              <a:xfrm>
                <a:off x="7577346" y="1755681"/>
                <a:ext cx="730249" cy="1549400"/>
              </a:xfrm>
              <a:prstGeom prst="foldedCorner">
                <a:avLst/>
              </a:prstGeom>
              <a:solidFill>
                <a:srgbClr val="B2B2B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100" dirty="0">
                  <a:solidFill>
                    <a:srgbClr val="000000"/>
                  </a:solidFill>
                </a:endParaRPr>
              </a:p>
            </p:txBody>
          </p:sp>
        </p:grpSp>
        <p:sp>
          <p:nvSpPr>
            <p:cNvPr id="42" name="Rectangle 41"/>
            <p:cNvSpPr/>
            <p:nvPr/>
          </p:nvSpPr>
          <p:spPr>
            <a:xfrm>
              <a:off x="7195233" y="4754785"/>
              <a:ext cx="891847" cy="261610"/>
            </a:xfrm>
            <a:prstGeom prst="rect">
              <a:avLst/>
            </a:prstGeom>
          </p:spPr>
          <p:txBody>
            <a:bodyPr wrap="none">
              <a:spAutoFit/>
            </a:bodyPr>
            <a:lstStyle/>
            <a:p>
              <a:r>
                <a:rPr lang="en-GB" sz="1100" dirty="0">
                  <a:solidFill>
                    <a:srgbClr val="000000"/>
                  </a:solidFill>
                </a:rPr>
                <a:t>Metabolites</a:t>
              </a:r>
              <a:endParaRPr lang="en-GB" sz="1100" dirty="0"/>
            </a:p>
          </p:txBody>
        </p:sp>
        <p:sp>
          <p:nvSpPr>
            <p:cNvPr id="43" name="Rectangle 42"/>
            <p:cNvSpPr/>
            <p:nvPr/>
          </p:nvSpPr>
          <p:spPr>
            <a:xfrm>
              <a:off x="6774784" y="4639894"/>
              <a:ext cx="556563" cy="261610"/>
            </a:xfrm>
            <a:prstGeom prst="rect">
              <a:avLst/>
            </a:prstGeom>
          </p:spPr>
          <p:txBody>
            <a:bodyPr wrap="none">
              <a:spAutoFit/>
            </a:bodyPr>
            <a:lstStyle/>
            <a:p>
              <a:r>
                <a:rPr lang="en-GB" sz="1100" dirty="0" smtClean="0">
                  <a:solidFill>
                    <a:srgbClr val="000000"/>
                  </a:solidFill>
                </a:rPr>
                <a:t>Genes</a:t>
              </a:r>
              <a:endParaRPr lang="en-GB" sz="1100" dirty="0"/>
            </a:p>
          </p:txBody>
        </p:sp>
        <p:sp>
          <p:nvSpPr>
            <p:cNvPr id="44" name="Rectangle 43"/>
            <p:cNvSpPr/>
            <p:nvPr/>
          </p:nvSpPr>
          <p:spPr>
            <a:xfrm>
              <a:off x="6135539" y="4526185"/>
              <a:ext cx="697627" cy="261610"/>
            </a:xfrm>
            <a:prstGeom prst="rect">
              <a:avLst/>
            </a:prstGeom>
          </p:spPr>
          <p:txBody>
            <a:bodyPr wrap="none">
              <a:spAutoFit/>
            </a:bodyPr>
            <a:lstStyle/>
            <a:p>
              <a:r>
                <a:rPr lang="en-GB" sz="1100" dirty="0" smtClean="0">
                  <a:solidFill>
                    <a:srgbClr val="000000"/>
                  </a:solidFill>
                </a:rPr>
                <a:t>Proteins</a:t>
              </a:r>
              <a:endParaRPr lang="en-GB" sz="1100" dirty="0"/>
            </a:p>
          </p:txBody>
        </p:sp>
      </p:grpSp>
      <p:sp>
        <p:nvSpPr>
          <p:cNvPr id="48" name="TextBox 47"/>
          <p:cNvSpPr txBox="1"/>
          <p:nvPr/>
        </p:nvSpPr>
        <p:spPr>
          <a:xfrm>
            <a:off x="444501" y="1076698"/>
            <a:ext cx="5940566" cy="369332"/>
          </a:xfrm>
          <a:prstGeom prst="rect">
            <a:avLst/>
          </a:prstGeom>
          <a:noFill/>
        </p:spPr>
        <p:txBody>
          <a:bodyPr wrap="square" rtlCol="0">
            <a:spAutoFit/>
          </a:bodyPr>
          <a:lstStyle/>
          <a:p>
            <a:r>
              <a:rPr lang="en-GB" b="1" dirty="0" smtClean="0"/>
              <a:t>An approach to integrate different type of data</a:t>
            </a:r>
            <a:endParaRPr lang="en-GB" b="1" baseline="30000" dirty="0"/>
          </a:p>
        </p:txBody>
      </p:sp>
      <p:sp>
        <p:nvSpPr>
          <p:cNvPr id="49" name="Title 5"/>
          <p:cNvSpPr txBox="1">
            <a:spLocks/>
          </p:cNvSpPr>
          <p:nvPr/>
        </p:nvSpPr>
        <p:spPr>
          <a:xfrm>
            <a:off x="457200" y="274638"/>
            <a:ext cx="8229600" cy="792162"/>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Integrating omics datasets</a:t>
            </a:r>
            <a:endParaRPr lang="en-GB" baseline="30000" dirty="0"/>
          </a:p>
        </p:txBody>
      </p:sp>
    </p:spTree>
    <p:extLst>
      <p:ext uri="{BB962C8B-B14F-4D97-AF65-F5344CB8AC3E}">
        <p14:creationId xmlns:p14="http://schemas.microsoft.com/office/powerpoint/2010/main" val="1018775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B1E1601-53A7-4323-910D-9FECEDB0B1CF}"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43</a:t>
            </a:fld>
            <a:endParaRPr lang="en-US"/>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6792" y="998565"/>
            <a:ext cx="6694967" cy="4863646"/>
          </a:xfrm>
          <a:prstGeom prst="rect">
            <a:avLst/>
          </a:prstGeom>
        </p:spPr>
      </p:pic>
      <p:sp>
        <p:nvSpPr>
          <p:cNvPr id="7" name="Title 5"/>
          <p:cNvSpPr txBox="1">
            <a:spLocks/>
          </p:cNvSpPr>
          <p:nvPr/>
        </p:nvSpPr>
        <p:spPr>
          <a:xfrm>
            <a:off x="457200" y="274638"/>
            <a:ext cx="8229600" cy="792162"/>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Penalised Logistic Regression using GenePEN</a:t>
            </a:r>
            <a:r>
              <a:rPr lang="en-GB" baseline="30000" dirty="0" smtClean="0"/>
              <a:t>1</a:t>
            </a:r>
            <a:endParaRPr lang="en-GB" baseline="30000" dirty="0"/>
          </a:p>
        </p:txBody>
      </p:sp>
      <p:sp>
        <p:nvSpPr>
          <p:cNvPr id="8" name="Rectangle 7"/>
          <p:cNvSpPr/>
          <p:nvPr/>
        </p:nvSpPr>
        <p:spPr>
          <a:xfrm>
            <a:off x="259660" y="5862211"/>
            <a:ext cx="8689232" cy="523220"/>
          </a:xfrm>
          <a:prstGeom prst="rect">
            <a:avLst/>
          </a:prstGeom>
        </p:spPr>
        <p:txBody>
          <a:bodyPr wrap="square">
            <a:spAutoFit/>
          </a:bodyPr>
          <a:lstStyle/>
          <a:p>
            <a:pPr algn="just"/>
            <a:r>
              <a:rPr lang="en-GB" sz="1400" baseline="30000" dirty="0">
                <a:latin typeface="Calibri"/>
                <a:ea typeface="Times New Roman"/>
                <a:cs typeface="Calibri"/>
              </a:rPr>
              <a:t>1</a:t>
            </a:r>
            <a:r>
              <a:rPr lang="en-GB" sz="1400" dirty="0">
                <a:latin typeface="Calibri"/>
                <a:ea typeface="Times New Roman"/>
                <a:cs typeface="Calibri"/>
              </a:rPr>
              <a:t> </a:t>
            </a:r>
            <a:r>
              <a:rPr lang="en-GB" sz="1400" dirty="0" err="1">
                <a:latin typeface="Calibri"/>
                <a:ea typeface="Times New Roman"/>
                <a:cs typeface="Calibri"/>
              </a:rPr>
              <a:t>Vlassis</a:t>
            </a:r>
            <a:r>
              <a:rPr lang="en-GB" sz="1400" dirty="0">
                <a:latin typeface="Calibri"/>
                <a:ea typeface="Times New Roman"/>
                <a:cs typeface="Calibri"/>
              </a:rPr>
              <a:t>, N., </a:t>
            </a:r>
            <a:r>
              <a:rPr lang="en-GB" sz="1400" dirty="0" err="1">
                <a:latin typeface="Calibri"/>
                <a:ea typeface="Times New Roman"/>
                <a:cs typeface="Calibri"/>
              </a:rPr>
              <a:t>Glaab</a:t>
            </a:r>
            <a:r>
              <a:rPr lang="en-GB" sz="1400" dirty="0">
                <a:latin typeface="Calibri"/>
                <a:ea typeface="Times New Roman"/>
                <a:cs typeface="Calibri"/>
              </a:rPr>
              <a:t>, E. (2015) </a:t>
            </a:r>
            <a:r>
              <a:rPr lang="en-GB" sz="1400" i="1" dirty="0">
                <a:latin typeface="Calibri"/>
                <a:ea typeface="Times New Roman"/>
                <a:cs typeface="Calibri"/>
              </a:rPr>
              <a:t>GenePEN: analysis of network activity alterations in complex diseases via the pairwise elastic net</a:t>
            </a:r>
            <a:r>
              <a:rPr lang="en-GB" sz="1400" dirty="0">
                <a:latin typeface="Calibri"/>
                <a:ea typeface="Times New Roman"/>
                <a:cs typeface="Calibri"/>
              </a:rPr>
              <a:t>. Stat. Appl. Genet. Mol. Biol. 2015; 14(2): 221-224.</a:t>
            </a:r>
            <a:r>
              <a:rPr lang="en-GB" sz="1400" dirty="0">
                <a:latin typeface="Calibri"/>
                <a:cs typeface="Calibri"/>
              </a:rPr>
              <a:t> </a:t>
            </a:r>
            <a:endParaRPr lang="en-US" sz="1400" dirty="0">
              <a:latin typeface="Calibri"/>
              <a:cs typeface="Calibri"/>
            </a:endParaRPr>
          </a:p>
        </p:txBody>
      </p:sp>
    </p:spTree>
    <p:extLst>
      <p:ext uri="{BB962C8B-B14F-4D97-AF65-F5344CB8AC3E}">
        <p14:creationId xmlns:p14="http://schemas.microsoft.com/office/powerpoint/2010/main" val="12724561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p:cNvSpPr>
          <p:nvPr/>
        </p:nvSpPr>
        <p:spPr bwMode="auto">
          <a:xfrm>
            <a:off x="1253066" y="2655994"/>
            <a:ext cx="6637867" cy="1021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pPr algn="r"/>
            <a:endParaRPr lang="en-US" sz="2000" b="1" i="1" dirty="0">
              <a:solidFill>
                <a:srgbClr val="000080"/>
              </a:solidFill>
              <a:ea typeface="ＭＳ Ｐゴシック" charset="0"/>
              <a:cs typeface="ＭＳ Ｐゴシック" charset="0"/>
            </a:endParaRPr>
          </a:p>
        </p:txBody>
      </p:sp>
      <p:sp>
        <p:nvSpPr>
          <p:cNvPr id="2" name="Date Placeholder 1"/>
          <p:cNvSpPr>
            <a:spLocks noGrp="1"/>
          </p:cNvSpPr>
          <p:nvPr>
            <p:ph type="dt" sz="half" idx="10"/>
          </p:nvPr>
        </p:nvSpPr>
        <p:spPr/>
        <p:txBody>
          <a:bodyPr/>
          <a:lstStyle/>
          <a:p>
            <a:fld id="{5AE1155E-A3FD-4EE7-A33A-F1CCB97C28DF}" type="datetime1">
              <a:rPr lang="en-GB" smtClean="0"/>
              <a:t>25/01/2017</a:t>
            </a:fld>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44</a:t>
            </a:fld>
            <a:endParaRPr lang="en-US"/>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
        <p:nvSpPr>
          <p:cNvPr id="7" name="Title 5"/>
          <p:cNvSpPr txBox="1">
            <a:spLocks/>
          </p:cNvSpPr>
          <p:nvPr/>
        </p:nvSpPr>
        <p:spPr>
          <a:xfrm>
            <a:off x="457200" y="274638"/>
            <a:ext cx="8229600" cy="792162"/>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Penalised Logistic Regression using GenePEN</a:t>
            </a:r>
            <a:r>
              <a:rPr lang="en-GB" baseline="30000" dirty="0" smtClean="0"/>
              <a:t>1</a:t>
            </a:r>
            <a:endParaRPr lang="en-GB" baseline="30000" dirty="0"/>
          </a:p>
        </p:txBody>
      </p:sp>
      <p:sp>
        <p:nvSpPr>
          <p:cNvPr id="8" name="Rectangle 7"/>
          <p:cNvSpPr/>
          <p:nvPr/>
        </p:nvSpPr>
        <p:spPr>
          <a:xfrm>
            <a:off x="259660" y="5862211"/>
            <a:ext cx="8689232" cy="523220"/>
          </a:xfrm>
          <a:prstGeom prst="rect">
            <a:avLst/>
          </a:prstGeom>
        </p:spPr>
        <p:txBody>
          <a:bodyPr wrap="square">
            <a:spAutoFit/>
          </a:bodyPr>
          <a:lstStyle/>
          <a:p>
            <a:pPr algn="just"/>
            <a:r>
              <a:rPr lang="en-GB" sz="1400" baseline="30000" dirty="0">
                <a:latin typeface="Calibri"/>
                <a:ea typeface="Times New Roman"/>
                <a:cs typeface="Calibri"/>
              </a:rPr>
              <a:t>1</a:t>
            </a:r>
            <a:r>
              <a:rPr lang="en-GB" sz="1400" dirty="0">
                <a:latin typeface="Calibri"/>
                <a:ea typeface="Times New Roman"/>
                <a:cs typeface="Calibri"/>
              </a:rPr>
              <a:t> </a:t>
            </a:r>
            <a:r>
              <a:rPr lang="en-GB" sz="1400" dirty="0" err="1">
                <a:latin typeface="Calibri"/>
                <a:ea typeface="Times New Roman"/>
                <a:cs typeface="Calibri"/>
              </a:rPr>
              <a:t>Vlassis</a:t>
            </a:r>
            <a:r>
              <a:rPr lang="en-GB" sz="1400" dirty="0">
                <a:latin typeface="Calibri"/>
                <a:ea typeface="Times New Roman"/>
                <a:cs typeface="Calibri"/>
              </a:rPr>
              <a:t>, N., </a:t>
            </a:r>
            <a:r>
              <a:rPr lang="en-GB" sz="1400" dirty="0" err="1">
                <a:latin typeface="Calibri"/>
                <a:ea typeface="Times New Roman"/>
                <a:cs typeface="Calibri"/>
              </a:rPr>
              <a:t>Glaab</a:t>
            </a:r>
            <a:r>
              <a:rPr lang="en-GB" sz="1400" dirty="0">
                <a:latin typeface="Calibri"/>
                <a:ea typeface="Times New Roman"/>
                <a:cs typeface="Calibri"/>
              </a:rPr>
              <a:t>, E. (2015) </a:t>
            </a:r>
            <a:r>
              <a:rPr lang="en-GB" sz="1400" i="1" dirty="0">
                <a:latin typeface="Calibri"/>
                <a:ea typeface="Times New Roman"/>
                <a:cs typeface="Calibri"/>
              </a:rPr>
              <a:t>GenePEN: analysis of network activity alterations in complex diseases via the pairwise elastic net</a:t>
            </a:r>
            <a:r>
              <a:rPr lang="en-GB" sz="1400" dirty="0">
                <a:latin typeface="Calibri"/>
                <a:ea typeface="Times New Roman"/>
                <a:cs typeface="Calibri"/>
              </a:rPr>
              <a:t>. Stat. Appl. Genet. Mol. Biol. 2015; 14(2): 221-224.</a:t>
            </a:r>
            <a:r>
              <a:rPr lang="en-GB" sz="1400" dirty="0">
                <a:latin typeface="Calibri"/>
                <a:cs typeface="Calibri"/>
              </a:rPr>
              <a:t> </a:t>
            </a:r>
            <a:endParaRPr lang="en-US" sz="1400" dirty="0">
              <a:latin typeface="Calibri"/>
              <a:cs typeface="Calibri"/>
            </a:endParaRPr>
          </a:p>
        </p:txBody>
      </p:sp>
      <p:pic>
        <p:nvPicPr>
          <p:cNvPr id="10" name="Picture 9"/>
          <p:cNvPicPr>
            <a:picLocks noChangeAspect="1"/>
          </p:cNvPicPr>
          <p:nvPr/>
        </p:nvPicPr>
        <p:blipFill>
          <a:blip r:embed="rId2"/>
          <a:stretch>
            <a:fillRect/>
          </a:stretch>
        </p:blipFill>
        <p:spPr>
          <a:xfrm>
            <a:off x="222250" y="1162050"/>
            <a:ext cx="8699500" cy="4533900"/>
          </a:xfrm>
          <a:prstGeom prst="rect">
            <a:avLst/>
          </a:prstGeom>
        </p:spPr>
      </p:pic>
    </p:spTree>
    <p:extLst>
      <p:ext uri="{BB962C8B-B14F-4D97-AF65-F5344CB8AC3E}">
        <p14:creationId xmlns:p14="http://schemas.microsoft.com/office/powerpoint/2010/main" val="326352720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New section??</a:t>
            </a:r>
            <a:endParaRPr lang="en-GB" dirty="0"/>
          </a:p>
        </p:txBody>
      </p:sp>
      <p:sp>
        <p:nvSpPr>
          <p:cNvPr id="3" name="Text Placeholder 2"/>
          <p:cNvSpPr>
            <a:spLocks noGrp="1"/>
          </p:cNvSpPr>
          <p:nvPr>
            <p:ph type="body" idx="1"/>
          </p:nvPr>
        </p:nvSpPr>
        <p:spPr/>
        <p:txBody>
          <a:bodyPr/>
          <a:lstStyle/>
          <a:p>
            <a:r>
              <a:rPr lang="en-GB" dirty="0" smtClean="0"/>
              <a:t>Part VII</a:t>
            </a:r>
            <a:endParaRPr lang="en-GB" dirty="0"/>
          </a:p>
        </p:txBody>
      </p:sp>
      <p:sp>
        <p:nvSpPr>
          <p:cNvPr id="4" name="Date Placeholder 3"/>
          <p:cNvSpPr>
            <a:spLocks noGrp="1"/>
          </p:cNvSpPr>
          <p:nvPr>
            <p:ph type="dt" sz="half" idx="10"/>
          </p:nvPr>
        </p:nvSpPr>
        <p:spPr/>
        <p:txBody>
          <a:bodyPr/>
          <a:lstStyle/>
          <a:p>
            <a:fld id="{141751C2-ECCE-4895-BBDA-064A0D9AA9F2}" type="datetime1">
              <a:rPr lang="en-GB" smtClean="0"/>
              <a:t>25/01/2017</a:t>
            </a:fld>
            <a:endParaRPr lang="en-US"/>
          </a:p>
        </p:txBody>
      </p:sp>
      <p:sp>
        <p:nvSpPr>
          <p:cNvPr id="5" name="Footer Placeholder 4"/>
          <p:cNvSpPr>
            <a:spLocks noGrp="1"/>
          </p:cNvSpPr>
          <p:nvPr>
            <p:ph type="ftr" sz="quarter" idx="11"/>
          </p:nvPr>
        </p:nvSpPr>
        <p:spPr/>
        <p:txBody>
          <a:bodyPr/>
          <a:lstStyle/>
          <a:p>
            <a:r>
              <a:rPr lang="en-US" dirty="0" smtClean="0"/>
              <a:t>Connecting Nutrition and Health</a:t>
            </a:r>
            <a:endParaRPr lang="en-US" dirty="0"/>
          </a:p>
        </p:txBody>
      </p:sp>
      <p:sp>
        <p:nvSpPr>
          <p:cNvPr id="6" name="Slide Number Placeholder 5"/>
          <p:cNvSpPr>
            <a:spLocks noGrp="1"/>
          </p:cNvSpPr>
          <p:nvPr>
            <p:ph type="sldNum" sz="quarter" idx="12"/>
          </p:nvPr>
        </p:nvSpPr>
        <p:spPr/>
        <p:txBody>
          <a:bodyPr/>
          <a:lstStyle/>
          <a:p>
            <a:fld id="{4B6C3A51-3C17-0249-9ECC-FA6C0DA4621B}" type="slidenum">
              <a:rPr lang="en-US" smtClean="0"/>
              <a:t>45</a:t>
            </a:fld>
            <a:endParaRPr lang="en-US"/>
          </a:p>
        </p:txBody>
      </p:sp>
    </p:spTree>
    <p:extLst>
      <p:ext uri="{BB962C8B-B14F-4D97-AF65-F5344CB8AC3E}">
        <p14:creationId xmlns:p14="http://schemas.microsoft.com/office/powerpoint/2010/main" val="180433447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Content Placeholder 2"/>
          <p:cNvSpPr txBox="1">
            <a:spLocks/>
          </p:cNvSpPr>
          <p:nvPr/>
        </p:nvSpPr>
        <p:spPr>
          <a:xfrm>
            <a:off x="366183" y="66675"/>
            <a:ext cx="7349067" cy="65722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GB" sz="2800" b="1" dirty="0" smtClean="0">
                <a:solidFill>
                  <a:schemeClr val="bg1"/>
                </a:solidFill>
                <a:cs typeface="Gill Sans" charset="0"/>
              </a:rPr>
              <a:t>The workflow</a:t>
            </a:r>
            <a:endParaRPr lang="en-US" sz="2800" b="1" dirty="0" smtClean="0">
              <a:solidFill>
                <a:schemeClr val="bg1"/>
              </a:solidFill>
              <a:cs typeface="Gill Sans" charset="0"/>
            </a:endParaRPr>
          </a:p>
          <a:p>
            <a:endParaRPr lang="en-US" dirty="0">
              <a:solidFill>
                <a:schemeClr val="bg1"/>
              </a:solidFill>
            </a:endParaRPr>
          </a:p>
        </p:txBody>
      </p:sp>
      <p:sp>
        <p:nvSpPr>
          <p:cNvPr id="3" name="TextBox 2"/>
          <p:cNvSpPr txBox="1"/>
          <p:nvPr/>
        </p:nvSpPr>
        <p:spPr>
          <a:xfrm>
            <a:off x="580268" y="1742366"/>
            <a:ext cx="1234683" cy="369332"/>
          </a:xfrm>
          <a:prstGeom prst="rect">
            <a:avLst/>
          </a:prstGeom>
          <a:noFill/>
        </p:spPr>
        <p:txBody>
          <a:bodyPr wrap="none" rtlCol="0">
            <a:spAutoFit/>
          </a:bodyPr>
          <a:lstStyle/>
          <a:p>
            <a:pPr algn="ctr"/>
            <a:r>
              <a:rPr lang="en-GB" dirty="0" smtClean="0"/>
              <a:t>Omics data</a:t>
            </a:r>
          </a:p>
        </p:txBody>
      </p:sp>
      <p:sp>
        <p:nvSpPr>
          <p:cNvPr id="4" name="Rectangle 3"/>
          <p:cNvSpPr/>
          <p:nvPr/>
        </p:nvSpPr>
        <p:spPr>
          <a:xfrm>
            <a:off x="2545518" y="1658671"/>
            <a:ext cx="1596430" cy="52009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smtClean="0"/>
              <a:t>Pre-processing</a:t>
            </a:r>
            <a:endParaRPr lang="en-GB" dirty="0"/>
          </a:p>
        </p:txBody>
      </p:sp>
      <p:sp>
        <p:nvSpPr>
          <p:cNvPr id="13" name="TextBox 12"/>
          <p:cNvSpPr txBox="1"/>
          <p:nvPr/>
        </p:nvSpPr>
        <p:spPr>
          <a:xfrm>
            <a:off x="4574936" y="1595018"/>
            <a:ext cx="1485874" cy="646331"/>
          </a:xfrm>
          <a:prstGeom prst="rect">
            <a:avLst/>
          </a:prstGeom>
          <a:noFill/>
        </p:spPr>
        <p:txBody>
          <a:bodyPr wrap="square" rtlCol="0">
            <a:spAutoFit/>
          </a:bodyPr>
          <a:lstStyle/>
          <a:p>
            <a:pPr algn="ctr"/>
            <a:r>
              <a:rPr lang="en-GB" dirty="0" smtClean="0"/>
              <a:t>Normalised Data</a:t>
            </a:r>
            <a:endParaRPr lang="en-GB" dirty="0"/>
          </a:p>
        </p:txBody>
      </p:sp>
      <p:sp>
        <p:nvSpPr>
          <p:cNvPr id="14" name="Rectangle 13"/>
          <p:cNvSpPr/>
          <p:nvPr/>
        </p:nvSpPr>
        <p:spPr>
          <a:xfrm>
            <a:off x="6699318" y="1570827"/>
            <a:ext cx="2249574" cy="71241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smtClean="0"/>
              <a:t>Mapping </a:t>
            </a:r>
          </a:p>
          <a:p>
            <a:pPr algn="ctr"/>
            <a:r>
              <a:rPr lang="en-GB" dirty="0" smtClean="0"/>
              <a:t>-Human PPI Network-</a:t>
            </a:r>
            <a:endParaRPr lang="en-GB" dirty="0"/>
          </a:p>
        </p:txBody>
      </p:sp>
      <p:sp>
        <p:nvSpPr>
          <p:cNvPr id="15" name="TextBox 14"/>
          <p:cNvSpPr txBox="1"/>
          <p:nvPr/>
        </p:nvSpPr>
        <p:spPr>
          <a:xfrm>
            <a:off x="7003144" y="3089386"/>
            <a:ext cx="1644952" cy="646331"/>
          </a:xfrm>
          <a:prstGeom prst="rect">
            <a:avLst/>
          </a:prstGeom>
          <a:noFill/>
        </p:spPr>
        <p:txBody>
          <a:bodyPr wrap="square" rtlCol="0">
            <a:spAutoFit/>
          </a:bodyPr>
          <a:lstStyle/>
          <a:p>
            <a:pPr algn="ctr"/>
            <a:r>
              <a:rPr lang="en-GB" dirty="0" smtClean="0"/>
              <a:t>Networks (PPI, GRN)</a:t>
            </a:r>
          </a:p>
        </p:txBody>
      </p:sp>
      <p:sp>
        <p:nvSpPr>
          <p:cNvPr id="16" name="Rectangle 15"/>
          <p:cNvSpPr/>
          <p:nvPr/>
        </p:nvSpPr>
        <p:spPr>
          <a:xfrm>
            <a:off x="4208937" y="2955355"/>
            <a:ext cx="1851873" cy="91439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smtClean="0"/>
              <a:t>Extract connected components</a:t>
            </a:r>
            <a:endParaRPr lang="en-GB" dirty="0"/>
          </a:p>
        </p:txBody>
      </p:sp>
      <p:sp>
        <p:nvSpPr>
          <p:cNvPr id="17" name="TextBox 16"/>
          <p:cNvSpPr txBox="1"/>
          <p:nvPr/>
        </p:nvSpPr>
        <p:spPr>
          <a:xfrm>
            <a:off x="2325362" y="3227886"/>
            <a:ext cx="1485874" cy="369332"/>
          </a:xfrm>
          <a:prstGeom prst="rect">
            <a:avLst/>
          </a:prstGeom>
          <a:noFill/>
        </p:spPr>
        <p:txBody>
          <a:bodyPr wrap="square" rtlCol="0">
            <a:spAutoFit/>
          </a:bodyPr>
          <a:lstStyle/>
          <a:p>
            <a:pPr algn="ctr"/>
            <a:r>
              <a:rPr lang="en-GB" dirty="0" smtClean="0"/>
              <a:t>Sub-graphs</a:t>
            </a:r>
          </a:p>
        </p:txBody>
      </p:sp>
      <p:sp>
        <p:nvSpPr>
          <p:cNvPr id="19" name="Rectangle 18"/>
          <p:cNvSpPr/>
          <p:nvPr/>
        </p:nvSpPr>
        <p:spPr>
          <a:xfrm>
            <a:off x="259660" y="3089386"/>
            <a:ext cx="1421580" cy="62739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smtClean="0"/>
              <a:t>Filter genes </a:t>
            </a:r>
            <a:endParaRPr lang="en-GB" dirty="0"/>
          </a:p>
        </p:txBody>
      </p:sp>
      <p:sp>
        <p:nvSpPr>
          <p:cNvPr id="20" name="TextBox 19"/>
          <p:cNvSpPr txBox="1"/>
          <p:nvPr/>
        </p:nvSpPr>
        <p:spPr>
          <a:xfrm>
            <a:off x="195366" y="5034737"/>
            <a:ext cx="1485874" cy="646331"/>
          </a:xfrm>
          <a:prstGeom prst="rect">
            <a:avLst/>
          </a:prstGeom>
          <a:noFill/>
        </p:spPr>
        <p:txBody>
          <a:bodyPr wrap="square" rtlCol="0">
            <a:spAutoFit/>
          </a:bodyPr>
          <a:lstStyle/>
          <a:p>
            <a:pPr algn="ctr"/>
            <a:r>
              <a:rPr lang="en-GB" dirty="0" smtClean="0"/>
              <a:t>Subset of genes</a:t>
            </a:r>
          </a:p>
        </p:txBody>
      </p:sp>
      <p:sp>
        <p:nvSpPr>
          <p:cNvPr id="21" name="Rectangle 20"/>
          <p:cNvSpPr/>
          <p:nvPr/>
        </p:nvSpPr>
        <p:spPr>
          <a:xfrm>
            <a:off x="3084150" y="4900706"/>
            <a:ext cx="2249574" cy="91439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err="1" smtClean="0"/>
              <a:t>GenePEN</a:t>
            </a:r>
            <a:endParaRPr lang="en-GB" dirty="0" smtClean="0"/>
          </a:p>
          <a:p>
            <a:pPr algn="ctr"/>
            <a:r>
              <a:rPr lang="en-GB" dirty="0" err="1" smtClean="0"/>
              <a:t>MultiPEN</a:t>
            </a:r>
            <a:endParaRPr lang="en-GB" dirty="0" smtClean="0"/>
          </a:p>
          <a:p>
            <a:pPr algn="ctr"/>
            <a:r>
              <a:rPr lang="en-GB" dirty="0" smtClean="0"/>
              <a:t>ONION</a:t>
            </a:r>
            <a:endParaRPr lang="en-GB" dirty="0"/>
          </a:p>
        </p:txBody>
      </p:sp>
      <p:sp>
        <p:nvSpPr>
          <p:cNvPr id="22" name="TextBox 21"/>
          <p:cNvSpPr txBox="1"/>
          <p:nvPr/>
        </p:nvSpPr>
        <p:spPr>
          <a:xfrm>
            <a:off x="6699318" y="5035826"/>
            <a:ext cx="1485874" cy="646331"/>
          </a:xfrm>
          <a:prstGeom prst="rect">
            <a:avLst/>
          </a:prstGeom>
          <a:noFill/>
        </p:spPr>
        <p:txBody>
          <a:bodyPr wrap="square" rtlCol="0">
            <a:spAutoFit/>
          </a:bodyPr>
          <a:lstStyle/>
          <a:p>
            <a:pPr algn="ctr"/>
            <a:r>
              <a:rPr lang="en-GB" dirty="0" smtClean="0"/>
              <a:t>Feature Selection</a:t>
            </a:r>
          </a:p>
        </p:txBody>
      </p:sp>
      <p:cxnSp>
        <p:nvCxnSpPr>
          <p:cNvPr id="24" name="Straight Arrow Connector 23"/>
          <p:cNvCxnSpPr>
            <a:stCxn id="3" idx="3"/>
            <a:endCxn id="4" idx="1"/>
          </p:cNvCxnSpPr>
          <p:nvPr/>
        </p:nvCxnSpPr>
        <p:spPr>
          <a:xfrm flipV="1">
            <a:off x="1814951" y="1918719"/>
            <a:ext cx="730567" cy="831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4" idx="3"/>
            <a:endCxn id="13" idx="1"/>
          </p:cNvCxnSpPr>
          <p:nvPr/>
        </p:nvCxnSpPr>
        <p:spPr>
          <a:xfrm flipV="1">
            <a:off x="4141948" y="1918184"/>
            <a:ext cx="432988" cy="5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13" idx="3"/>
            <a:endCxn id="14" idx="1"/>
          </p:cNvCxnSpPr>
          <p:nvPr/>
        </p:nvCxnSpPr>
        <p:spPr>
          <a:xfrm>
            <a:off x="6060810" y="1918184"/>
            <a:ext cx="638508" cy="884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14" idx="2"/>
            <a:endCxn id="15" idx="0"/>
          </p:cNvCxnSpPr>
          <p:nvPr/>
        </p:nvCxnSpPr>
        <p:spPr>
          <a:xfrm>
            <a:off x="7824105" y="2283237"/>
            <a:ext cx="1515" cy="80614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16" idx="1"/>
            <a:endCxn id="17" idx="3"/>
          </p:cNvCxnSpPr>
          <p:nvPr/>
        </p:nvCxnSpPr>
        <p:spPr>
          <a:xfrm flipH="1">
            <a:off x="3811236" y="3412552"/>
            <a:ext cx="397701"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a:stCxn id="15" idx="1"/>
            <a:endCxn id="16" idx="3"/>
          </p:cNvCxnSpPr>
          <p:nvPr/>
        </p:nvCxnSpPr>
        <p:spPr>
          <a:xfrm flipH="1">
            <a:off x="6060810" y="3412552"/>
            <a:ext cx="94233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stCxn id="17" idx="1"/>
            <a:endCxn id="19" idx="3"/>
          </p:cNvCxnSpPr>
          <p:nvPr/>
        </p:nvCxnSpPr>
        <p:spPr>
          <a:xfrm flipH="1" flipV="1">
            <a:off x="1681240" y="3403085"/>
            <a:ext cx="644122" cy="94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a:endCxn id="20" idx="0"/>
          </p:cNvCxnSpPr>
          <p:nvPr/>
        </p:nvCxnSpPr>
        <p:spPr>
          <a:xfrm>
            <a:off x="938303" y="3735717"/>
            <a:ext cx="0" cy="129902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1" name="Straight Arrow Connector 50"/>
          <p:cNvCxnSpPr>
            <a:stCxn id="20" idx="3"/>
            <a:endCxn id="21" idx="1"/>
          </p:cNvCxnSpPr>
          <p:nvPr/>
        </p:nvCxnSpPr>
        <p:spPr>
          <a:xfrm>
            <a:off x="1681240" y="5357903"/>
            <a:ext cx="14029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a:stCxn id="21" idx="3"/>
            <a:endCxn id="22" idx="1"/>
          </p:cNvCxnSpPr>
          <p:nvPr/>
        </p:nvCxnSpPr>
        <p:spPr>
          <a:xfrm>
            <a:off x="5333724" y="5357903"/>
            <a:ext cx="1365594" cy="108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 name="Date Placeholder 1"/>
          <p:cNvSpPr>
            <a:spLocks noGrp="1"/>
          </p:cNvSpPr>
          <p:nvPr>
            <p:ph type="dt" sz="half" idx="10"/>
          </p:nvPr>
        </p:nvSpPr>
        <p:spPr/>
        <p:txBody>
          <a:bodyPr/>
          <a:lstStyle/>
          <a:p>
            <a:fld id="{7AFDDACA-A6EC-496B-BD73-43ABBFB6C809}" type="datetime1">
              <a:rPr lang="en-GB" smtClean="0"/>
              <a:t>25/01/2017</a:t>
            </a:fld>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46</a:t>
            </a:fld>
            <a:endParaRPr lang="en-US" dirty="0"/>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Tree>
    <p:extLst>
      <p:ext uri="{BB962C8B-B14F-4D97-AF65-F5344CB8AC3E}">
        <p14:creationId xmlns:p14="http://schemas.microsoft.com/office/powerpoint/2010/main" val="38604466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Pathway, network assisted enrichment analysis</a:t>
            </a:r>
            <a:endParaRPr lang="en-GB" dirty="0"/>
          </a:p>
        </p:txBody>
      </p:sp>
      <p:sp>
        <p:nvSpPr>
          <p:cNvPr id="3" name="Date Placeholder 2"/>
          <p:cNvSpPr>
            <a:spLocks noGrp="1"/>
          </p:cNvSpPr>
          <p:nvPr>
            <p:ph type="dt" sz="half" idx="10"/>
          </p:nvPr>
        </p:nvSpPr>
        <p:spPr/>
        <p:txBody>
          <a:bodyPr/>
          <a:lstStyle/>
          <a:p>
            <a:fld id="{425D22C3-4881-4EF4-ACE3-DFFAF729E7CB}" type="datetime1">
              <a:rPr lang="en-GB" smtClean="0"/>
              <a:t>25/01/2017</a:t>
            </a:fld>
            <a:endParaRPr lang="en-US"/>
          </a:p>
        </p:txBody>
      </p:sp>
      <p:sp>
        <p:nvSpPr>
          <p:cNvPr id="4" name="Footer Placeholder 3"/>
          <p:cNvSpPr>
            <a:spLocks noGrp="1"/>
          </p:cNvSpPr>
          <p:nvPr>
            <p:ph type="ftr" sz="quarter" idx="11"/>
          </p:nvPr>
        </p:nvSpPr>
        <p:spPr/>
        <p:txBody>
          <a:bodyPr/>
          <a:lstStyle/>
          <a:p>
            <a:r>
              <a:rPr lang="en-US" smtClean="0"/>
              <a:t>Connecting Nutrition and Health</a:t>
            </a:r>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47</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1028292520"/>
              </p:ext>
            </p:extLst>
          </p:nvPr>
        </p:nvGraphicFramePr>
        <p:xfrm>
          <a:off x="596900" y="1108710"/>
          <a:ext cx="7429500" cy="2001520"/>
        </p:xfrm>
        <a:graphic>
          <a:graphicData uri="http://schemas.openxmlformats.org/drawingml/2006/table">
            <a:tbl>
              <a:tblPr firstRow="1" bandRow="1">
                <a:tableStyleId>{5C22544A-7EE6-4342-B048-85BDC9FD1C3A}</a:tableStyleId>
              </a:tblPr>
              <a:tblGrid>
                <a:gridCol w="1546860"/>
                <a:gridCol w="1546860"/>
                <a:gridCol w="1546860"/>
                <a:gridCol w="2788920"/>
              </a:tblGrid>
              <a:tr h="370840">
                <a:tc>
                  <a:txBody>
                    <a:bodyPr/>
                    <a:lstStyle/>
                    <a:p>
                      <a:r>
                        <a:rPr lang="en-GB" dirty="0" smtClean="0"/>
                        <a:t>Tool</a:t>
                      </a:r>
                      <a:endParaRPr lang="en-GB" dirty="0"/>
                    </a:p>
                  </a:txBody>
                  <a:tcPr/>
                </a:tc>
                <a:tc>
                  <a:txBody>
                    <a:bodyPr/>
                    <a:lstStyle/>
                    <a:p>
                      <a:r>
                        <a:rPr lang="en-GB" dirty="0" smtClean="0"/>
                        <a:t>Method</a:t>
                      </a:r>
                      <a:endParaRPr lang="en-GB" dirty="0"/>
                    </a:p>
                  </a:txBody>
                  <a:tcPr/>
                </a:tc>
                <a:tc>
                  <a:txBody>
                    <a:bodyPr/>
                    <a:lstStyle/>
                    <a:p>
                      <a:r>
                        <a:rPr lang="en-GB" dirty="0" smtClean="0"/>
                        <a:t>Resource</a:t>
                      </a:r>
                      <a:endParaRPr lang="en-GB" dirty="0"/>
                    </a:p>
                  </a:txBody>
                  <a:tcPr/>
                </a:tc>
                <a:tc>
                  <a:txBody>
                    <a:bodyPr/>
                    <a:lstStyle/>
                    <a:p>
                      <a:r>
                        <a:rPr lang="en-GB" dirty="0" smtClean="0"/>
                        <a:t>Enrichment</a:t>
                      </a:r>
                      <a:r>
                        <a:rPr lang="en-GB" baseline="0" dirty="0" smtClean="0"/>
                        <a:t> measure</a:t>
                      </a:r>
                      <a:endParaRPr lang="en-GB" dirty="0"/>
                    </a:p>
                  </a:txBody>
                  <a:tcPr/>
                </a:tc>
              </a:tr>
              <a:tr h="370840">
                <a:tc>
                  <a:txBody>
                    <a:bodyPr/>
                    <a:lstStyle/>
                    <a:p>
                      <a:r>
                        <a:rPr lang="en-GB" sz="1400" dirty="0" smtClean="0"/>
                        <a:t>DINA</a:t>
                      </a:r>
                      <a:endParaRPr lang="en-GB"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400" dirty="0" smtClean="0"/>
                        <a:t>Gambardella, 2013</a:t>
                      </a:r>
                    </a:p>
                  </a:txBody>
                  <a:tcPr/>
                </a:tc>
                <a:tc>
                  <a:txBody>
                    <a:bodyPr/>
                    <a:lstStyle/>
                    <a:p>
                      <a:r>
                        <a:rPr lang="en-GB" sz="1400" dirty="0" smtClean="0"/>
                        <a:t>KEGG</a:t>
                      </a:r>
                      <a:endParaRPr lang="en-GB" sz="1400" dirty="0"/>
                    </a:p>
                  </a:txBody>
                  <a:tcPr/>
                </a:tc>
                <a:tc>
                  <a:txBody>
                    <a:bodyPr/>
                    <a:lstStyle/>
                    <a:p>
                      <a:r>
                        <a:rPr lang="en-GB" sz="1400" dirty="0" smtClean="0"/>
                        <a:t>Entropy-like</a:t>
                      </a:r>
                      <a:r>
                        <a:rPr lang="en-GB" sz="1400" baseline="0" dirty="0" smtClean="0"/>
                        <a:t> measure for pathway activity</a:t>
                      </a:r>
                      <a:endParaRPr lang="en-GB" sz="1400" dirty="0"/>
                    </a:p>
                  </a:txBody>
                  <a:tcPr/>
                </a:tc>
              </a:tr>
              <a:tr h="370840">
                <a:tc>
                  <a:txBody>
                    <a:bodyPr/>
                    <a:lstStyle/>
                    <a:p>
                      <a:endParaRPr lang="en-GB" sz="1400" dirty="0"/>
                    </a:p>
                  </a:txBody>
                  <a:tcPr/>
                </a:tc>
                <a:tc>
                  <a:txBody>
                    <a:bodyPr/>
                    <a:lstStyle/>
                    <a:p>
                      <a:endParaRPr lang="en-GB" sz="1400" dirty="0"/>
                    </a:p>
                  </a:txBody>
                  <a:tcPr/>
                </a:tc>
                <a:tc>
                  <a:txBody>
                    <a:bodyPr/>
                    <a:lstStyle/>
                    <a:p>
                      <a:endParaRPr lang="en-GB" sz="1400" dirty="0"/>
                    </a:p>
                  </a:txBody>
                  <a:tcPr/>
                </a:tc>
                <a:tc>
                  <a:txBody>
                    <a:bodyPr/>
                    <a:lstStyle/>
                    <a:p>
                      <a:endParaRPr lang="en-GB" sz="1400" dirty="0"/>
                    </a:p>
                  </a:txBody>
                  <a:tcPr/>
                </a:tc>
              </a:tr>
              <a:tr h="370840">
                <a:tc>
                  <a:txBody>
                    <a:bodyPr/>
                    <a:lstStyle/>
                    <a:p>
                      <a:endParaRPr lang="en-GB" sz="1400" dirty="0"/>
                    </a:p>
                  </a:txBody>
                  <a:tcPr/>
                </a:tc>
                <a:tc>
                  <a:txBody>
                    <a:bodyPr/>
                    <a:lstStyle/>
                    <a:p>
                      <a:endParaRPr lang="en-GB" sz="1400" dirty="0"/>
                    </a:p>
                  </a:txBody>
                  <a:tcPr/>
                </a:tc>
                <a:tc>
                  <a:txBody>
                    <a:bodyPr/>
                    <a:lstStyle/>
                    <a:p>
                      <a:endParaRPr lang="en-GB" sz="1400" dirty="0"/>
                    </a:p>
                  </a:txBody>
                  <a:tcPr/>
                </a:tc>
                <a:tc>
                  <a:txBody>
                    <a:bodyPr/>
                    <a:lstStyle/>
                    <a:p>
                      <a:endParaRPr lang="en-GB" sz="1400" dirty="0"/>
                    </a:p>
                  </a:txBody>
                  <a:tcPr/>
                </a:tc>
              </a:tr>
              <a:tr h="370840">
                <a:tc>
                  <a:txBody>
                    <a:bodyPr/>
                    <a:lstStyle/>
                    <a:p>
                      <a:r>
                        <a:rPr lang="en-GB" sz="1400" dirty="0" smtClean="0"/>
                        <a:t>PSIA</a:t>
                      </a:r>
                      <a:endParaRPr lang="en-GB" sz="1400" dirty="0"/>
                    </a:p>
                  </a:txBody>
                  <a:tcPr/>
                </a:tc>
                <a:tc>
                  <a:txBody>
                    <a:bodyPr/>
                    <a:lstStyle/>
                    <a:p>
                      <a:r>
                        <a:rPr lang="en-GB" sz="1400" baseline="0" dirty="0" err="1" smtClean="0"/>
                        <a:t>Tarca</a:t>
                      </a:r>
                      <a:r>
                        <a:rPr lang="en-GB" sz="1400" baseline="0" dirty="0" smtClean="0"/>
                        <a:t>, 2009</a:t>
                      </a:r>
                      <a:endParaRPr lang="en-GB" sz="1400" dirty="0"/>
                    </a:p>
                  </a:txBody>
                  <a:tcPr/>
                </a:tc>
                <a:tc>
                  <a:txBody>
                    <a:bodyPr/>
                    <a:lstStyle/>
                    <a:p>
                      <a:r>
                        <a:rPr lang="en-GB" sz="1400" dirty="0" err="1" smtClean="0"/>
                        <a:t>MsigDB</a:t>
                      </a:r>
                      <a:r>
                        <a:rPr lang="en-GB" sz="1400" dirty="0" smtClean="0"/>
                        <a:t>, KEGG</a:t>
                      </a:r>
                      <a:endParaRPr lang="en-GB" sz="1400" dirty="0"/>
                    </a:p>
                  </a:txBody>
                  <a:tcPr/>
                </a:tc>
                <a:tc>
                  <a:txBody>
                    <a:bodyPr/>
                    <a:lstStyle/>
                    <a:p>
                      <a:r>
                        <a:rPr lang="en-GB" sz="1400" dirty="0" smtClean="0"/>
                        <a:t>GSEA + signalling perturbation </a:t>
                      </a:r>
                      <a:endParaRPr lang="en-GB" sz="1400"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620776336"/>
              </p:ext>
            </p:extLst>
          </p:nvPr>
        </p:nvGraphicFramePr>
        <p:xfrm>
          <a:off x="596900" y="3831590"/>
          <a:ext cx="7734300" cy="3017520"/>
        </p:xfrm>
        <a:graphic>
          <a:graphicData uri="http://schemas.openxmlformats.org/drawingml/2006/table">
            <a:tbl>
              <a:tblPr firstRow="1" bandRow="1">
                <a:tableStyleId>{5C22544A-7EE6-4342-B048-85BDC9FD1C3A}</a:tableStyleId>
              </a:tblPr>
              <a:tblGrid>
                <a:gridCol w="1546860"/>
                <a:gridCol w="1546860"/>
                <a:gridCol w="1546860"/>
                <a:gridCol w="1546860"/>
                <a:gridCol w="1546860"/>
              </a:tblGrid>
              <a:tr h="370840">
                <a:tc>
                  <a:txBody>
                    <a:bodyPr/>
                    <a:lstStyle/>
                    <a:p>
                      <a:r>
                        <a:rPr lang="en-GB" dirty="0" smtClean="0"/>
                        <a:t>Tool</a:t>
                      </a:r>
                      <a:endParaRPr lang="en-GB" dirty="0"/>
                    </a:p>
                  </a:txBody>
                  <a:tcPr/>
                </a:tc>
                <a:tc>
                  <a:txBody>
                    <a:bodyPr/>
                    <a:lstStyle/>
                    <a:p>
                      <a:r>
                        <a:rPr lang="en-GB" dirty="0" smtClean="0"/>
                        <a:t>Method</a:t>
                      </a:r>
                      <a:endParaRPr lang="en-GB" dirty="0"/>
                    </a:p>
                  </a:txBody>
                  <a:tcPr/>
                </a:tc>
                <a:tc>
                  <a:txBody>
                    <a:bodyPr/>
                    <a:lstStyle/>
                    <a:p>
                      <a:r>
                        <a:rPr lang="en-GB" dirty="0" smtClean="0"/>
                        <a:t>Resource</a:t>
                      </a:r>
                      <a:endParaRPr lang="en-GB" dirty="0"/>
                    </a:p>
                  </a:txBody>
                  <a:tcPr/>
                </a:tc>
                <a:tc>
                  <a:txBody>
                    <a:bodyPr/>
                    <a:lstStyle/>
                    <a:p>
                      <a:r>
                        <a:rPr lang="en-GB" baseline="0" dirty="0" smtClean="0"/>
                        <a:t>Network activity measure</a:t>
                      </a:r>
                      <a:endParaRPr lang="en-GB" dirty="0"/>
                    </a:p>
                  </a:txBody>
                  <a:tcPr/>
                </a:tc>
                <a:tc>
                  <a:txBody>
                    <a:bodyPr/>
                    <a:lstStyle/>
                    <a:p>
                      <a:r>
                        <a:rPr lang="en-GB" dirty="0" smtClean="0"/>
                        <a:t>Biomarker selection</a:t>
                      </a:r>
                      <a:endParaRPr lang="en-GB" dirty="0"/>
                    </a:p>
                  </a:txBody>
                  <a:tcPr/>
                </a:tc>
              </a:tr>
              <a:tr h="370840">
                <a:tc>
                  <a:txBody>
                    <a:bodyPr/>
                    <a:lstStyle/>
                    <a:p>
                      <a:endParaRPr lang="en-GB"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400" dirty="0" smtClean="0"/>
                        <a:t>Sun, 90</a:t>
                      </a:r>
                    </a:p>
                  </a:txBody>
                  <a:tcPr/>
                </a:tc>
                <a:tc>
                  <a:txBody>
                    <a:bodyPr/>
                    <a:lstStyle/>
                    <a:p>
                      <a:endParaRPr lang="en-GB" sz="1400" dirty="0"/>
                    </a:p>
                  </a:txBody>
                  <a:tcPr/>
                </a:tc>
                <a:tc>
                  <a:txBody>
                    <a:bodyPr/>
                    <a:lstStyle/>
                    <a:p>
                      <a:r>
                        <a:rPr lang="en-GB" sz="1400" dirty="0" smtClean="0"/>
                        <a:t>Differential Interaction Networks</a:t>
                      </a:r>
                      <a:endParaRPr lang="en-GB" sz="1400" dirty="0"/>
                    </a:p>
                  </a:txBody>
                  <a:tcPr/>
                </a:tc>
                <a:tc>
                  <a:txBody>
                    <a:bodyPr/>
                    <a:lstStyle/>
                    <a:p>
                      <a:endParaRPr lang="en-GB" sz="1400" dirty="0"/>
                    </a:p>
                  </a:txBody>
                  <a:tcPr/>
                </a:tc>
              </a:tr>
              <a:tr h="370840">
                <a:tc>
                  <a:txBody>
                    <a:bodyPr/>
                    <a:lstStyle/>
                    <a:p>
                      <a:endParaRPr lang="en-GB" sz="1400" dirty="0"/>
                    </a:p>
                  </a:txBody>
                  <a:tcPr/>
                </a:tc>
                <a:tc>
                  <a:txBody>
                    <a:bodyPr/>
                    <a:lstStyle/>
                    <a:p>
                      <a:r>
                        <a:rPr lang="en-GB" sz="1400" dirty="0" smtClean="0"/>
                        <a:t>Islam, 91; Taylor, 92</a:t>
                      </a:r>
                      <a:endParaRPr lang="en-GB" sz="1400" dirty="0"/>
                    </a:p>
                  </a:txBody>
                  <a:tcPr/>
                </a:tc>
                <a:tc>
                  <a:txBody>
                    <a:bodyPr/>
                    <a:lstStyle/>
                    <a:p>
                      <a:endParaRPr lang="en-GB" sz="1400" dirty="0"/>
                    </a:p>
                  </a:txBody>
                  <a:tcPr/>
                </a:tc>
                <a:tc>
                  <a:txBody>
                    <a:bodyPr/>
                    <a:lstStyle/>
                    <a:p>
                      <a:r>
                        <a:rPr lang="en-GB" sz="1400" dirty="0" smtClean="0"/>
                        <a:t>Differential modules</a:t>
                      </a:r>
                      <a:endParaRPr lang="en-GB" sz="1400" dirty="0"/>
                    </a:p>
                  </a:txBody>
                  <a:tcPr/>
                </a:tc>
                <a:tc>
                  <a:txBody>
                    <a:bodyPr/>
                    <a:lstStyle/>
                    <a:p>
                      <a:r>
                        <a:rPr lang="en-GB" sz="1400" dirty="0" smtClean="0"/>
                        <a:t>Prognosis signature based on differences between hubs</a:t>
                      </a:r>
                      <a:r>
                        <a:rPr lang="en-GB" sz="1400" baseline="0" dirty="0" smtClean="0"/>
                        <a:t> in co-expression networks</a:t>
                      </a:r>
                      <a:endParaRPr lang="en-GB" sz="1400" dirty="0"/>
                    </a:p>
                  </a:txBody>
                  <a:tcPr/>
                </a:tc>
              </a:tr>
            </a:tbl>
          </a:graphicData>
        </a:graphic>
      </p:graphicFrame>
    </p:spTree>
    <p:extLst>
      <p:ext uri="{BB962C8B-B14F-4D97-AF65-F5344CB8AC3E}">
        <p14:creationId xmlns:p14="http://schemas.microsoft.com/office/powerpoint/2010/main" val="41936474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D860DD-50DB-4F8D-ADE3-FAE55CB66E79}" type="datetime1">
              <a:rPr lang="en-GB" smtClean="0"/>
              <a:t>25/01/2017</a:t>
            </a:fld>
            <a:endParaRPr lang="en-US"/>
          </a:p>
        </p:txBody>
      </p:sp>
      <p:sp>
        <p:nvSpPr>
          <p:cNvPr id="3" name="Footer Placeholder 2"/>
          <p:cNvSpPr>
            <a:spLocks noGrp="1"/>
          </p:cNvSpPr>
          <p:nvPr>
            <p:ph type="ftr" sz="quarter" idx="11"/>
          </p:nvPr>
        </p:nvSpPr>
        <p:spPr/>
        <p:txBody>
          <a:bodyPr/>
          <a:lstStyle/>
          <a:p>
            <a:r>
              <a:rPr lang="en-US" smtClean="0"/>
              <a:t>Connecting Nutrition and Health</a:t>
            </a:r>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48</a:t>
            </a:fld>
            <a:endParaRPr lang="en-US"/>
          </a:p>
        </p:txBody>
      </p:sp>
    </p:spTree>
    <p:extLst>
      <p:ext uri="{BB962C8B-B14F-4D97-AF65-F5344CB8AC3E}">
        <p14:creationId xmlns:p14="http://schemas.microsoft.com/office/powerpoint/2010/main" val="19543773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smtClean="0"/>
              <a:t>References</a:t>
            </a:r>
            <a:endParaRPr lang="en-GB" dirty="0"/>
          </a:p>
        </p:txBody>
      </p:sp>
      <p:sp>
        <p:nvSpPr>
          <p:cNvPr id="8" name="Content Placeholder 7"/>
          <p:cNvSpPr>
            <a:spLocks noGrp="1"/>
          </p:cNvSpPr>
          <p:nvPr>
            <p:ph idx="1"/>
          </p:nvPr>
        </p:nvSpPr>
        <p:spPr/>
        <p:txBody>
          <a:bodyPr/>
          <a:lstStyle/>
          <a:p>
            <a:r>
              <a:rPr lang="en-GB" dirty="0" err="1">
                <a:ea typeface="Times New Roman"/>
                <a:cs typeface="Calibri"/>
              </a:rPr>
              <a:t>Vlassis</a:t>
            </a:r>
            <a:r>
              <a:rPr lang="en-GB" dirty="0">
                <a:ea typeface="Times New Roman"/>
                <a:cs typeface="Calibri"/>
              </a:rPr>
              <a:t>, N., </a:t>
            </a:r>
            <a:r>
              <a:rPr lang="en-GB" dirty="0" err="1">
                <a:ea typeface="Times New Roman"/>
                <a:cs typeface="Calibri"/>
              </a:rPr>
              <a:t>Glaab</a:t>
            </a:r>
            <a:r>
              <a:rPr lang="en-GB" dirty="0">
                <a:ea typeface="Times New Roman"/>
                <a:cs typeface="Calibri"/>
              </a:rPr>
              <a:t>, E. (2015) </a:t>
            </a:r>
            <a:r>
              <a:rPr lang="en-GB" i="1" dirty="0" err="1">
                <a:ea typeface="Times New Roman"/>
                <a:cs typeface="Calibri"/>
              </a:rPr>
              <a:t>GenePEN</a:t>
            </a:r>
            <a:r>
              <a:rPr lang="en-GB" i="1" dirty="0">
                <a:ea typeface="Times New Roman"/>
                <a:cs typeface="Calibri"/>
              </a:rPr>
              <a:t>: analysis of network activity alterations in complex diseases via the pairwise elastic net</a:t>
            </a:r>
            <a:r>
              <a:rPr lang="en-GB" dirty="0">
                <a:ea typeface="Times New Roman"/>
                <a:cs typeface="Calibri"/>
              </a:rPr>
              <a:t>. Stat. Appl. Genet. Mol. Biol. 2015; 14(2): 221-224</a:t>
            </a:r>
            <a:r>
              <a:rPr lang="en-GB" dirty="0" smtClean="0">
                <a:ea typeface="Times New Roman"/>
                <a:cs typeface="Calibri"/>
              </a:rPr>
              <a:t>.</a:t>
            </a:r>
          </a:p>
          <a:p>
            <a:r>
              <a:rPr lang="en-GB" dirty="0" smtClean="0">
                <a:ea typeface="Times New Roman"/>
                <a:cs typeface="Calibri"/>
              </a:rPr>
              <a:t>Statistical Learning with Sparsity: The Lasso and Generalisations, Trevor Hastie, Robert </a:t>
            </a:r>
            <a:r>
              <a:rPr lang="en-GB" dirty="0" err="1" smtClean="0">
                <a:ea typeface="Times New Roman"/>
                <a:cs typeface="Calibri"/>
              </a:rPr>
              <a:t>Tibshirani</a:t>
            </a:r>
            <a:r>
              <a:rPr lang="en-GB" dirty="0" smtClean="0">
                <a:ea typeface="Times New Roman"/>
                <a:cs typeface="Calibri"/>
              </a:rPr>
              <a:t>, Martin Wainwright, CRC Press, 2015</a:t>
            </a:r>
          </a:p>
          <a:p>
            <a:r>
              <a:rPr lang="en-GB" dirty="0" smtClean="0"/>
              <a:t>Integrating Omics Data, George Tseng, </a:t>
            </a:r>
            <a:r>
              <a:rPr lang="en-GB" dirty="0" err="1" smtClean="0"/>
              <a:t>Debashis</a:t>
            </a:r>
            <a:r>
              <a:rPr lang="en-GB" dirty="0" smtClean="0"/>
              <a:t> Ghosh, </a:t>
            </a:r>
            <a:r>
              <a:rPr lang="en-GB" dirty="0" err="1" smtClean="0"/>
              <a:t>Xianghong</a:t>
            </a:r>
            <a:r>
              <a:rPr lang="en-GB" dirty="0" smtClean="0"/>
              <a:t> Jasmine Zhou, Cambridge University Press, 2015</a:t>
            </a:r>
            <a:endParaRPr lang="en-GB" dirty="0"/>
          </a:p>
        </p:txBody>
      </p:sp>
      <p:sp>
        <p:nvSpPr>
          <p:cNvPr id="4" name="Date Placeholder 3"/>
          <p:cNvSpPr>
            <a:spLocks noGrp="1"/>
          </p:cNvSpPr>
          <p:nvPr>
            <p:ph type="dt" sz="half" idx="10"/>
          </p:nvPr>
        </p:nvSpPr>
        <p:spPr/>
        <p:txBody>
          <a:bodyPr/>
          <a:lstStyle/>
          <a:p>
            <a:fld id="{B2C87E9C-715D-4915-AEE9-1F01B8B171FA}"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49</a:t>
            </a:fld>
            <a:endParaRPr lang="en-US"/>
          </a:p>
        </p:txBody>
      </p:sp>
    </p:spTree>
    <p:extLst>
      <p:ext uri="{BB962C8B-B14F-4D97-AF65-F5344CB8AC3E}">
        <p14:creationId xmlns:p14="http://schemas.microsoft.com/office/powerpoint/2010/main" val="1457757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495881" y="3999132"/>
            <a:ext cx="2189837" cy="678268"/>
          </a:xfrm>
          <a:prstGeom prst="rect">
            <a:avLst/>
          </a:prstGeom>
        </p:spPr>
      </p:pic>
      <p:sp>
        <p:nvSpPr>
          <p:cNvPr id="2" name="TextBox 1"/>
          <p:cNvSpPr txBox="1"/>
          <p:nvPr/>
        </p:nvSpPr>
        <p:spPr>
          <a:xfrm>
            <a:off x="282358" y="1456691"/>
            <a:ext cx="4480712" cy="2308324"/>
          </a:xfrm>
          <a:prstGeom prst="rect">
            <a:avLst/>
          </a:prstGeom>
          <a:noFill/>
        </p:spPr>
        <p:txBody>
          <a:bodyPr wrap="square" rtlCol="0">
            <a:spAutoFit/>
          </a:bodyPr>
          <a:lstStyle/>
          <a:p>
            <a:r>
              <a:rPr lang="en-GB" sz="1600" dirty="0" smtClean="0"/>
              <a:t>PCA </a:t>
            </a:r>
            <a:r>
              <a:rPr lang="en-GB" sz="1600" dirty="0"/>
              <a:t>uses </a:t>
            </a:r>
            <a:r>
              <a:rPr lang="en-GB" sz="1600" dirty="0" smtClean="0"/>
              <a:t>covariance </a:t>
            </a:r>
            <a:r>
              <a:rPr lang="en-GB" sz="1600" dirty="0"/>
              <a:t>to encode the structure in the data and </a:t>
            </a:r>
            <a:r>
              <a:rPr lang="en-GB" sz="1600" dirty="0" smtClean="0"/>
              <a:t>then eigenvectors </a:t>
            </a:r>
            <a:r>
              <a:rPr lang="en-GB" sz="1600" dirty="0"/>
              <a:t>to </a:t>
            </a:r>
            <a:r>
              <a:rPr lang="en-GB" sz="1600" dirty="0" smtClean="0"/>
              <a:t>transform the data to a </a:t>
            </a:r>
            <a:r>
              <a:rPr lang="en-GB" sz="1600" dirty="0"/>
              <a:t>new set of coordinates that best reveals </a:t>
            </a:r>
            <a:r>
              <a:rPr lang="en-GB" sz="1600" dirty="0" smtClean="0"/>
              <a:t> the </a:t>
            </a:r>
            <a:r>
              <a:rPr lang="en-GB" sz="1600" dirty="0"/>
              <a:t>structure </a:t>
            </a:r>
            <a:r>
              <a:rPr lang="en-GB" sz="1600" dirty="0" smtClean="0"/>
              <a:t>of the data. </a:t>
            </a:r>
          </a:p>
          <a:p>
            <a:endParaRPr lang="en-GB" sz="1600" dirty="0"/>
          </a:p>
          <a:p>
            <a:r>
              <a:rPr lang="en-GB" sz="1600" dirty="0" smtClean="0"/>
              <a:t>PCA computes an orthogonal </a:t>
            </a:r>
            <a:r>
              <a:rPr lang="en-GB" sz="1600" dirty="0"/>
              <a:t>matrix that performs </a:t>
            </a:r>
            <a:r>
              <a:rPr lang="en-GB" sz="1600" dirty="0" smtClean="0"/>
              <a:t>a rotated-axis coordinate transformation such that we can transform </a:t>
            </a:r>
            <a:r>
              <a:rPr lang="en-GB" sz="1600" dirty="0"/>
              <a:t>our data matrix, D, to the new coordinates, D</a:t>
            </a:r>
            <a:r>
              <a:rPr lang="en-GB" sz="1600" baseline="-25000" dirty="0"/>
              <a:t>PCA</a:t>
            </a:r>
            <a:r>
              <a:rPr lang="en-GB" sz="1600" dirty="0"/>
              <a:t>:</a:t>
            </a:r>
          </a:p>
        </p:txBody>
      </p:sp>
      <p:grpSp>
        <p:nvGrpSpPr>
          <p:cNvPr id="8" name="Group 7"/>
          <p:cNvGrpSpPr/>
          <p:nvPr/>
        </p:nvGrpSpPr>
        <p:grpSpPr>
          <a:xfrm>
            <a:off x="5350604" y="982900"/>
            <a:ext cx="3343112" cy="5373451"/>
            <a:chOff x="5240739" y="520808"/>
            <a:chExt cx="3643954" cy="6404221"/>
          </a:xfrm>
        </p:grpSpPr>
        <p:sp>
          <p:nvSpPr>
            <p:cNvPr id="25" name="TextBox 24"/>
            <p:cNvSpPr txBox="1"/>
            <p:nvPr/>
          </p:nvSpPr>
          <p:spPr>
            <a:xfrm>
              <a:off x="5240740" y="520808"/>
              <a:ext cx="3643953" cy="369332"/>
            </a:xfrm>
            <a:prstGeom prst="rect">
              <a:avLst/>
            </a:prstGeom>
            <a:noFill/>
          </p:spPr>
          <p:txBody>
            <a:bodyPr wrap="square" rtlCol="0">
              <a:spAutoFit/>
            </a:bodyPr>
            <a:lstStyle/>
            <a:p>
              <a:pPr algn="ctr"/>
              <a:r>
                <a:rPr lang="en-GB" sz="1800" b="1" dirty="0" smtClean="0"/>
                <a:t>Alternative coordinate systems</a:t>
              </a:r>
              <a:endParaRPr lang="en-GB" sz="1800" b="1" dirty="0"/>
            </a:p>
          </p:txBody>
        </p:sp>
        <p:grpSp>
          <p:nvGrpSpPr>
            <p:cNvPr id="26" name="Group 25"/>
            <p:cNvGrpSpPr/>
            <p:nvPr/>
          </p:nvGrpSpPr>
          <p:grpSpPr>
            <a:xfrm>
              <a:off x="5635989" y="898943"/>
              <a:ext cx="2880889" cy="2421748"/>
              <a:chOff x="620773" y="766296"/>
              <a:chExt cx="2880889" cy="2421748"/>
            </a:xfrm>
          </p:grpSpPr>
          <p:pic>
            <p:nvPicPr>
              <p:cNvPr id="27" name="Picture 26"/>
              <p:cNvPicPr>
                <a:picLocks noChangeAspect="1"/>
              </p:cNvPicPr>
              <p:nvPr/>
            </p:nvPicPr>
            <p:blipFill>
              <a:blip r:embed="rId3"/>
              <a:stretch>
                <a:fillRect/>
              </a:stretch>
            </p:blipFill>
            <p:spPr>
              <a:xfrm>
                <a:off x="620773" y="1096675"/>
                <a:ext cx="2641411" cy="2091369"/>
              </a:xfrm>
              <a:prstGeom prst="rect">
                <a:avLst/>
              </a:prstGeom>
            </p:spPr>
          </p:pic>
          <p:pic>
            <p:nvPicPr>
              <p:cNvPr id="28" name="Picture 27"/>
              <p:cNvPicPr>
                <a:picLocks noChangeAspect="1"/>
              </p:cNvPicPr>
              <p:nvPr/>
            </p:nvPicPr>
            <p:blipFill>
              <a:blip r:embed="rId4"/>
              <a:stretch>
                <a:fillRect/>
              </a:stretch>
            </p:blipFill>
            <p:spPr>
              <a:xfrm>
                <a:off x="2329357" y="1395738"/>
                <a:ext cx="88900" cy="101600"/>
              </a:xfrm>
              <a:prstGeom prst="rect">
                <a:avLst/>
              </a:prstGeom>
            </p:spPr>
          </p:pic>
          <p:sp>
            <p:nvSpPr>
              <p:cNvPr id="29" name="TextBox 28"/>
              <p:cNvSpPr txBox="1"/>
              <p:nvPr/>
            </p:nvSpPr>
            <p:spPr>
              <a:xfrm>
                <a:off x="3238448" y="1988149"/>
                <a:ext cx="263214" cy="308418"/>
              </a:xfrm>
              <a:prstGeom prst="rect">
                <a:avLst/>
              </a:prstGeom>
              <a:noFill/>
            </p:spPr>
            <p:txBody>
              <a:bodyPr wrap="none" rtlCol="0">
                <a:spAutoFit/>
              </a:bodyPr>
              <a:lstStyle/>
              <a:p>
                <a:r>
                  <a:rPr lang="en-GB" smtClean="0"/>
                  <a:t>x</a:t>
                </a:r>
                <a:endParaRPr lang="en-GB"/>
              </a:p>
            </p:txBody>
          </p:sp>
          <p:sp>
            <p:nvSpPr>
              <p:cNvPr id="30" name="TextBox 29"/>
              <p:cNvSpPr txBox="1"/>
              <p:nvPr/>
            </p:nvSpPr>
            <p:spPr>
              <a:xfrm>
                <a:off x="1808268" y="766296"/>
                <a:ext cx="266420" cy="308418"/>
              </a:xfrm>
              <a:prstGeom prst="rect">
                <a:avLst/>
              </a:prstGeom>
              <a:noFill/>
            </p:spPr>
            <p:txBody>
              <a:bodyPr wrap="none" rtlCol="0">
                <a:spAutoFit/>
              </a:bodyPr>
              <a:lstStyle/>
              <a:p>
                <a:r>
                  <a:rPr lang="en-GB" dirty="0" smtClean="0"/>
                  <a:t>y</a:t>
                </a:r>
                <a:endParaRPr lang="en-GB" dirty="0"/>
              </a:p>
            </p:txBody>
          </p:sp>
        </p:grpSp>
        <p:grpSp>
          <p:nvGrpSpPr>
            <p:cNvPr id="31" name="Group 30"/>
            <p:cNvGrpSpPr/>
            <p:nvPr/>
          </p:nvGrpSpPr>
          <p:grpSpPr>
            <a:xfrm>
              <a:off x="5420117" y="3702158"/>
              <a:ext cx="3191472" cy="2489374"/>
              <a:chOff x="3525268" y="744969"/>
              <a:chExt cx="3191472" cy="2489374"/>
            </a:xfrm>
          </p:grpSpPr>
          <p:pic>
            <p:nvPicPr>
              <p:cNvPr id="32" name="Picture 31"/>
              <p:cNvPicPr>
                <a:picLocks noChangeAspect="1"/>
              </p:cNvPicPr>
              <p:nvPr/>
            </p:nvPicPr>
            <p:blipFill>
              <a:blip r:embed="rId5"/>
              <a:stretch>
                <a:fillRect/>
              </a:stretch>
            </p:blipFill>
            <p:spPr>
              <a:xfrm>
                <a:off x="3741140" y="1074714"/>
                <a:ext cx="2705742" cy="2159629"/>
              </a:xfrm>
              <a:prstGeom prst="rect">
                <a:avLst/>
              </a:prstGeom>
            </p:spPr>
          </p:pic>
          <p:cxnSp>
            <p:nvCxnSpPr>
              <p:cNvPr id="33" name="Straight Connector 32"/>
              <p:cNvCxnSpPr/>
              <p:nvPr/>
            </p:nvCxnSpPr>
            <p:spPr>
              <a:xfrm flipV="1">
                <a:off x="3775865" y="1096674"/>
                <a:ext cx="2641411" cy="209136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H="1" flipV="1">
                <a:off x="3775865" y="1096674"/>
                <a:ext cx="2641411" cy="209136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pic>
            <p:nvPicPr>
              <p:cNvPr id="35" name="Picture 34"/>
              <p:cNvPicPr>
                <a:picLocks noChangeAspect="1"/>
              </p:cNvPicPr>
              <p:nvPr/>
            </p:nvPicPr>
            <p:blipFill>
              <a:blip r:embed="rId4"/>
              <a:stretch>
                <a:fillRect/>
              </a:stretch>
            </p:blipFill>
            <p:spPr>
              <a:xfrm>
                <a:off x="5167335" y="1846167"/>
                <a:ext cx="72807" cy="83208"/>
              </a:xfrm>
              <a:prstGeom prst="rect">
                <a:avLst/>
              </a:prstGeom>
            </p:spPr>
          </p:pic>
          <p:sp>
            <p:nvSpPr>
              <p:cNvPr id="36" name="TextBox 35"/>
              <p:cNvSpPr txBox="1"/>
              <p:nvPr/>
            </p:nvSpPr>
            <p:spPr>
              <a:xfrm>
                <a:off x="6399540" y="1966822"/>
                <a:ext cx="263214" cy="308418"/>
              </a:xfrm>
              <a:prstGeom prst="rect">
                <a:avLst/>
              </a:prstGeom>
              <a:noFill/>
            </p:spPr>
            <p:txBody>
              <a:bodyPr wrap="none" rtlCol="0">
                <a:spAutoFit/>
              </a:bodyPr>
              <a:lstStyle/>
              <a:p>
                <a:r>
                  <a:rPr lang="en-GB" smtClean="0"/>
                  <a:t>x</a:t>
                </a:r>
                <a:endParaRPr lang="en-GB"/>
              </a:p>
            </p:txBody>
          </p:sp>
          <p:sp>
            <p:nvSpPr>
              <p:cNvPr id="37" name="TextBox 36"/>
              <p:cNvSpPr txBox="1"/>
              <p:nvPr/>
            </p:nvSpPr>
            <p:spPr>
              <a:xfrm>
                <a:off x="4969360" y="744969"/>
                <a:ext cx="266420" cy="308418"/>
              </a:xfrm>
              <a:prstGeom prst="rect">
                <a:avLst/>
              </a:prstGeom>
              <a:noFill/>
            </p:spPr>
            <p:txBody>
              <a:bodyPr wrap="none" rtlCol="0">
                <a:spAutoFit/>
              </a:bodyPr>
              <a:lstStyle/>
              <a:p>
                <a:r>
                  <a:rPr lang="en-GB" dirty="0" smtClean="0"/>
                  <a:t>y</a:t>
                </a:r>
                <a:endParaRPr lang="en-GB" dirty="0"/>
              </a:p>
            </p:txBody>
          </p:sp>
          <p:sp>
            <p:nvSpPr>
              <p:cNvPr id="38" name="TextBox 37"/>
              <p:cNvSpPr txBox="1"/>
              <p:nvPr/>
            </p:nvSpPr>
            <p:spPr>
              <a:xfrm>
                <a:off x="6413452" y="956931"/>
                <a:ext cx="303288" cy="308418"/>
              </a:xfrm>
              <a:prstGeom prst="rect">
                <a:avLst/>
              </a:prstGeom>
              <a:noFill/>
            </p:spPr>
            <p:txBody>
              <a:bodyPr wrap="none" rtlCol="0">
                <a:spAutoFit/>
              </a:bodyPr>
              <a:lstStyle/>
              <a:p>
                <a:r>
                  <a:rPr lang="en-GB" dirty="0" smtClean="0">
                    <a:solidFill>
                      <a:schemeClr val="accent1"/>
                    </a:solidFill>
                  </a:rPr>
                  <a:t>x'</a:t>
                </a:r>
                <a:endParaRPr lang="en-GB" dirty="0">
                  <a:solidFill>
                    <a:schemeClr val="accent1"/>
                  </a:solidFill>
                </a:endParaRPr>
              </a:p>
            </p:txBody>
          </p:sp>
          <p:sp>
            <p:nvSpPr>
              <p:cNvPr id="39" name="TextBox 38"/>
              <p:cNvSpPr txBox="1"/>
              <p:nvPr/>
            </p:nvSpPr>
            <p:spPr>
              <a:xfrm>
                <a:off x="3525268" y="860317"/>
                <a:ext cx="306494" cy="308418"/>
              </a:xfrm>
              <a:prstGeom prst="rect">
                <a:avLst/>
              </a:prstGeom>
              <a:noFill/>
            </p:spPr>
            <p:txBody>
              <a:bodyPr wrap="none" rtlCol="0">
                <a:spAutoFit/>
              </a:bodyPr>
              <a:lstStyle/>
              <a:p>
                <a:r>
                  <a:rPr lang="en-GB" dirty="0" smtClean="0">
                    <a:solidFill>
                      <a:schemeClr val="accent1"/>
                    </a:solidFill>
                  </a:rPr>
                  <a:t>y'</a:t>
                </a:r>
                <a:endParaRPr lang="en-GB" dirty="0">
                  <a:solidFill>
                    <a:schemeClr val="accent1"/>
                  </a:solidFill>
                </a:endParaRPr>
              </a:p>
            </p:txBody>
          </p:sp>
        </p:grpSp>
        <p:sp>
          <p:nvSpPr>
            <p:cNvPr id="3" name="TextBox 2"/>
            <p:cNvSpPr txBox="1"/>
            <p:nvPr/>
          </p:nvSpPr>
          <p:spPr>
            <a:xfrm>
              <a:off x="5726611" y="3320691"/>
              <a:ext cx="2733334" cy="307777"/>
            </a:xfrm>
            <a:prstGeom prst="rect">
              <a:avLst/>
            </a:prstGeom>
            <a:noFill/>
          </p:spPr>
          <p:txBody>
            <a:bodyPr wrap="square" rtlCol="0">
              <a:spAutoFit/>
            </a:bodyPr>
            <a:lstStyle/>
            <a:p>
              <a:pPr algn="ctr"/>
              <a:r>
                <a:rPr lang="en-GB" sz="1400" dirty="0" smtClean="0"/>
                <a:t>A data point in coordinates (</a:t>
              </a:r>
              <a:r>
                <a:rPr lang="en-GB" sz="1400" dirty="0" err="1" smtClean="0"/>
                <a:t>x,y</a:t>
              </a:r>
              <a:r>
                <a:rPr lang="en-GB" sz="1400" dirty="0" smtClean="0"/>
                <a:t>)</a:t>
              </a:r>
              <a:endParaRPr lang="en-GB" sz="1400" dirty="0"/>
            </a:p>
          </p:txBody>
        </p:sp>
        <p:sp>
          <p:nvSpPr>
            <p:cNvPr id="40" name="TextBox 39"/>
            <p:cNvSpPr txBox="1"/>
            <p:nvPr/>
          </p:nvSpPr>
          <p:spPr>
            <a:xfrm>
              <a:off x="5240739" y="6145232"/>
              <a:ext cx="3643953" cy="623587"/>
            </a:xfrm>
            <a:prstGeom prst="rect">
              <a:avLst/>
            </a:prstGeom>
            <a:noFill/>
          </p:spPr>
          <p:txBody>
            <a:bodyPr wrap="square" rtlCol="0">
              <a:spAutoFit/>
            </a:bodyPr>
            <a:lstStyle/>
            <a:p>
              <a:pPr algn="ctr"/>
              <a:r>
                <a:rPr lang="en-GB" sz="1400" dirty="0" smtClean="0"/>
                <a:t>The data point in the new rotated-axis coordinates (</a:t>
              </a:r>
              <a:r>
                <a:rPr lang="en-GB" sz="1400" dirty="0" err="1" smtClean="0"/>
                <a:t>x’,y</a:t>
              </a:r>
              <a:r>
                <a:rPr lang="en-GB" sz="1400" dirty="0" smtClean="0"/>
                <a:t>’)</a:t>
              </a:r>
              <a:endParaRPr lang="en-GB" sz="1400" dirty="0"/>
            </a:p>
          </p:txBody>
        </p:sp>
        <p:sp>
          <p:nvSpPr>
            <p:cNvPr id="11" name="Rectangle 10"/>
            <p:cNvSpPr/>
            <p:nvPr/>
          </p:nvSpPr>
          <p:spPr>
            <a:xfrm>
              <a:off x="5240740" y="890140"/>
              <a:ext cx="3643953" cy="603488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3" name="Straight Connector 12"/>
            <p:cNvCxnSpPr/>
            <p:nvPr/>
          </p:nvCxnSpPr>
          <p:spPr>
            <a:xfrm>
              <a:off x="5240740" y="3702157"/>
              <a:ext cx="3643953"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5" name="Date Placeholder 4"/>
          <p:cNvSpPr>
            <a:spLocks noGrp="1"/>
          </p:cNvSpPr>
          <p:nvPr>
            <p:ph type="dt" sz="half" idx="10"/>
          </p:nvPr>
        </p:nvSpPr>
        <p:spPr/>
        <p:txBody>
          <a:bodyPr/>
          <a:lstStyle/>
          <a:p>
            <a:fld id="{2B618B61-527C-4902-86BE-9FC11539FD60}" type="datetime1">
              <a:rPr lang="en-GB" smtClean="0"/>
              <a:t>25/01/2017</a:t>
            </a:fld>
            <a:endParaRPr lang="en-US"/>
          </a:p>
        </p:txBody>
      </p:sp>
      <p:sp>
        <p:nvSpPr>
          <p:cNvPr id="6" name="Footer Placeholder 5"/>
          <p:cNvSpPr>
            <a:spLocks noGrp="1"/>
          </p:cNvSpPr>
          <p:nvPr>
            <p:ph type="ftr" sz="quarter" idx="11"/>
          </p:nvPr>
        </p:nvSpPr>
        <p:spPr/>
        <p:txBody>
          <a:bodyPr/>
          <a:lstStyle/>
          <a:p>
            <a:r>
              <a:rPr lang="en-US" smtClean="0"/>
              <a:t>Connecting Nutrition and Health</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6</a:t>
            </a:fld>
            <a:endParaRPr lang="en-US" dirty="0"/>
          </a:p>
        </p:txBody>
      </p:sp>
      <p:sp>
        <p:nvSpPr>
          <p:cNvPr id="41" name="Title 5"/>
          <p:cNvSpPr txBox="1">
            <a:spLocks/>
          </p:cNvSpPr>
          <p:nvPr/>
        </p:nvSpPr>
        <p:spPr>
          <a:xfrm>
            <a:off x="457200" y="274638"/>
            <a:ext cx="8229600" cy="792162"/>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Principal Component Analysis</a:t>
            </a:r>
            <a:endParaRPr lang="en-GB" dirty="0"/>
          </a:p>
        </p:txBody>
      </p:sp>
    </p:spTree>
    <p:extLst>
      <p:ext uri="{BB962C8B-B14F-4D97-AF65-F5344CB8AC3E}">
        <p14:creationId xmlns:p14="http://schemas.microsoft.com/office/powerpoint/2010/main" val="9820844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1679743" y="2083264"/>
            <a:ext cx="5702626" cy="3914540"/>
            <a:chOff x="1058333" y="833483"/>
            <a:chExt cx="6872783" cy="5224091"/>
          </a:xfrm>
        </p:grpSpPr>
        <p:grpSp>
          <p:nvGrpSpPr>
            <p:cNvPr id="22" name="Group 21"/>
            <p:cNvGrpSpPr/>
            <p:nvPr/>
          </p:nvGrpSpPr>
          <p:grpSpPr>
            <a:xfrm>
              <a:off x="1058333" y="833483"/>
              <a:ext cx="6739468" cy="5150739"/>
              <a:chOff x="1299633" y="571500"/>
              <a:chExt cx="6739468" cy="5150739"/>
            </a:xfrm>
          </p:grpSpPr>
          <p:pic>
            <p:nvPicPr>
              <p:cNvPr id="23" name="Picture 22"/>
              <p:cNvPicPr>
                <a:picLocks noChangeAspect="1"/>
              </p:cNvPicPr>
              <p:nvPr/>
            </p:nvPicPr>
            <p:blipFill rotWithShape="1">
              <a:blip r:embed="rId2"/>
              <a:srcRect t="10629" r="10158" b="11944"/>
              <a:stretch/>
            </p:blipFill>
            <p:spPr>
              <a:xfrm>
                <a:off x="1299633" y="571500"/>
                <a:ext cx="6739468" cy="4356100"/>
              </a:xfrm>
              <a:prstGeom prst="rect">
                <a:avLst/>
              </a:prstGeom>
            </p:spPr>
          </p:pic>
          <p:sp>
            <p:nvSpPr>
              <p:cNvPr id="24" name="TextBox 23"/>
              <p:cNvSpPr txBox="1"/>
              <p:nvPr/>
            </p:nvSpPr>
            <p:spPr>
              <a:xfrm rot="16200000">
                <a:off x="4490409" y="5258651"/>
                <a:ext cx="665567" cy="261610"/>
              </a:xfrm>
              <a:prstGeom prst="rect">
                <a:avLst/>
              </a:prstGeom>
              <a:noFill/>
            </p:spPr>
            <p:txBody>
              <a:bodyPr wrap="none" rtlCol="0">
                <a:spAutoFit/>
              </a:bodyPr>
              <a:lstStyle/>
              <a:p>
                <a:r>
                  <a:rPr lang="en-GB" sz="1100" dirty="0" smtClean="0"/>
                  <a:t>control1</a:t>
                </a:r>
                <a:endParaRPr lang="en-GB" sz="1100" dirty="0"/>
              </a:p>
            </p:txBody>
          </p:sp>
          <p:sp>
            <p:nvSpPr>
              <p:cNvPr id="25" name="TextBox 24"/>
              <p:cNvSpPr txBox="1"/>
              <p:nvPr/>
            </p:nvSpPr>
            <p:spPr>
              <a:xfrm rot="16200000">
                <a:off x="3238839" y="5258651"/>
                <a:ext cx="665567" cy="261610"/>
              </a:xfrm>
              <a:prstGeom prst="rect">
                <a:avLst/>
              </a:prstGeom>
              <a:noFill/>
            </p:spPr>
            <p:txBody>
              <a:bodyPr wrap="none" rtlCol="0">
                <a:spAutoFit/>
              </a:bodyPr>
              <a:lstStyle/>
              <a:p>
                <a:r>
                  <a:rPr lang="en-GB" sz="1100" dirty="0" smtClean="0"/>
                  <a:t>control2</a:t>
                </a:r>
                <a:endParaRPr lang="en-GB" sz="1100" dirty="0"/>
              </a:p>
            </p:txBody>
          </p:sp>
          <p:sp>
            <p:nvSpPr>
              <p:cNvPr id="26" name="TextBox 25"/>
              <p:cNvSpPr txBox="1"/>
              <p:nvPr/>
            </p:nvSpPr>
            <p:spPr>
              <a:xfrm rot="16200000">
                <a:off x="3555055" y="5258651"/>
                <a:ext cx="665567" cy="261610"/>
              </a:xfrm>
              <a:prstGeom prst="rect">
                <a:avLst/>
              </a:prstGeom>
              <a:noFill/>
            </p:spPr>
            <p:txBody>
              <a:bodyPr wrap="none" rtlCol="0">
                <a:spAutoFit/>
              </a:bodyPr>
              <a:lstStyle/>
              <a:p>
                <a:r>
                  <a:rPr lang="en-GB" sz="1100" dirty="0" smtClean="0"/>
                  <a:t>control3</a:t>
                </a:r>
                <a:endParaRPr lang="en-GB" sz="1100" dirty="0"/>
              </a:p>
            </p:txBody>
          </p:sp>
          <p:sp>
            <p:nvSpPr>
              <p:cNvPr id="27" name="TextBox 26"/>
              <p:cNvSpPr txBox="1"/>
              <p:nvPr/>
            </p:nvSpPr>
            <p:spPr>
              <a:xfrm rot="16200000">
                <a:off x="7062603" y="5116984"/>
                <a:ext cx="508472" cy="261610"/>
              </a:xfrm>
              <a:prstGeom prst="rect">
                <a:avLst/>
              </a:prstGeom>
              <a:noFill/>
            </p:spPr>
            <p:txBody>
              <a:bodyPr wrap="none" rtlCol="0">
                <a:spAutoFit/>
              </a:bodyPr>
              <a:lstStyle/>
              <a:p>
                <a:r>
                  <a:rPr lang="en-GB" sz="1100" dirty="0" smtClean="0"/>
                  <a:t>case7</a:t>
                </a:r>
                <a:endParaRPr lang="en-GB" sz="1100" dirty="0"/>
              </a:p>
            </p:txBody>
          </p:sp>
          <p:sp>
            <p:nvSpPr>
              <p:cNvPr id="28" name="TextBox 27"/>
              <p:cNvSpPr txBox="1"/>
              <p:nvPr/>
            </p:nvSpPr>
            <p:spPr>
              <a:xfrm rot="16200000">
                <a:off x="5179199" y="5116984"/>
                <a:ext cx="508472" cy="261610"/>
              </a:xfrm>
              <a:prstGeom prst="rect">
                <a:avLst/>
              </a:prstGeom>
              <a:noFill/>
            </p:spPr>
            <p:txBody>
              <a:bodyPr wrap="none" rtlCol="0">
                <a:spAutoFit/>
              </a:bodyPr>
              <a:lstStyle/>
              <a:p>
                <a:r>
                  <a:rPr lang="en-GB" sz="1100" dirty="0" smtClean="0"/>
                  <a:t>case1</a:t>
                </a:r>
                <a:endParaRPr lang="en-GB" sz="1100" dirty="0"/>
              </a:p>
            </p:txBody>
          </p:sp>
          <p:sp>
            <p:nvSpPr>
              <p:cNvPr id="29" name="TextBox 28"/>
              <p:cNvSpPr txBox="1"/>
              <p:nvPr/>
            </p:nvSpPr>
            <p:spPr>
              <a:xfrm rot="16200000">
                <a:off x="5458573" y="5116984"/>
                <a:ext cx="508472" cy="261610"/>
              </a:xfrm>
              <a:prstGeom prst="rect">
                <a:avLst/>
              </a:prstGeom>
              <a:noFill/>
            </p:spPr>
            <p:txBody>
              <a:bodyPr wrap="none" rtlCol="0">
                <a:spAutoFit/>
              </a:bodyPr>
              <a:lstStyle/>
              <a:p>
                <a:r>
                  <a:rPr lang="en-GB" sz="1100" smtClean="0"/>
                  <a:t>case3</a:t>
                </a:r>
                <a:endParaRPr lang="en-GB" sz="1100" dirty="0"/>
              </a:p>
            </p:txBody>
          </p:sp>
          <p:sp>
            <p:nvSpPr>
              <p:cNvPr id="30" name="TextBox 29"/>
              <p:cNvSpPr txBox="1"/>
              <p:nvPr/>
            </p:nvSpPr>
            <p:spPr>
              <a:xfrm rot="16200000">
                <a:off x="6095295" y="5116984"/>
                <a:ext cx="508472" cy="261610"/>
              </a:xfrm>
              <a:prstGeom prst="rect">
                <a:avLst/>
              </a:prstGeom>
              <a:noFill/>
            </p:spPr>
            <p:txBody>
              <a:bodyPr wrap="none" rtlCol="0">
                <a:spAutoFit/>
              </a:bodyPr>
              <a:lstStyle/>
              <a:p>
                <a:r>
                  <a:rPr lang="en-GB" sz="1100" dirty="0" smtClean="0"/>
                  <a:t>case4</a:t>
                </a:r>
                <a:endParaRPr lang="en-GB" sz="1100" dirty="0"/>
              </a:p>
            </p:txBody>
          </p:sp>
          <p:sp>
            <p:nvSpPr>
              <p:cNvPr id="31" name="TextBox 30"/>
              <p:cNvSpPr txBox="1"/>
              <p:nvPr/>
            </p:nvSpPr>
            <p:spPr>
              <a:xfrm rot="16200000">
                <a:off x="6390134" y="5116984"/>
                <a:ext cx="508472" cy="261610"/>
              </a:xfrm>
              <a:prstGeom prst="rect">
                <a:avLst/>
              </a:prstGeom>
              <a:noFill/>
            </p:spPr>
            <p:txBody>
              <a:bodyPr wrap="none" rtlCol="0">
                <a:spAutoFit/>
              </a:bodyPr>
              <a:lstStyle/>
              <a:p>
                <a:r>
                  <a:rPr lang="en-GB" sz="1100" dirty="0" smtClean="0"/>
                  <a:t>case6</a:t>
                </a:r>
                <a:endParaRPr lang="en-GB" sz="1100" dirty="0"/>
              </a:p>
            </p:txBody>
          </p:sp>
          <p:sp>
            <p:nvSpPr>
              <p:cNvPr id="32" name="TextBox 31"/>
              <p:cNvSpPr txBox="1"/>
              <p:nvPr/>
            </p:nvSpPr>
            <p:spPr>
              <a:xfrm rot="16200000">
                <a:off x="5790939" y="5116984"/>
                <a:ext cx="508472" cy="261610"/>
              </a:xfrm>
              <a:prstGeom prst="rect">
                <a:avLst/>
              </a:prstGeom>
              <a:noFill/>
            </p:spPr>
            <p:txBody>
              <a:bodyPr wrap="none" rtlCol="0">
                <a:spAutoFit/>
              </a:bodyPr>
              <a:lstStyle/>
              <a:p>
                <a:r>
                  <a:rPr lang="en-GB" sz="1100" dirty="0" smtClean="0"/>
                  <a:t>case5</a:t>
                </a:r>
                <a:endParaRPr lang="en-GB" sz="1100" dirty="0"/>
              </a:p>
            </p:txBody>
          </p:sp>
          <p:sp>
            <p:nvSpPr>
              <p:cNvPr id="33" name="TextBox 32"/>
              <p:cNvSpPr txBox="1"/>
              <p:nvPr/>
            </p:nvSpPr>
            <p:spPr>
              <a:xfrm rot="16200000">
                <a:off x="6713147" y="5116984"/>
                <a:ext cx="508472" cy="261610"/>
              </a:xfrm>
              <a:prstGeom prst="rect">
                <a:avLst/>
              </a:prstGeom>
              <a:noFill/>
            </p:spPr>
            <p:txBody>
              <a:bodyPr wrap="none" rtlCol="0">
                <a:spAutoFit/>
              </a:bodyPr>
              <a:lstStyle/>
              <a:p>
                <a:r>
                  <a:rPr lang="en-GB" sz="1100" dirty="0" smtClean="0"/>
                  <a:t>case2</a:t>
                </a:r>
                <a:endParaRPr lang="en-GB" sz="1100" dirty="0"/>
              </a:p>
            </p:txBody>
          </p:sp>
          <p:sp>
            <p:nvSpPr>
              <p:cNvPr id="34" name="TextBox 33"/>
              <p:cNvSpPr txBox="1"/>
              <p:nvPr/>
            </p:nvSpPr>
            <p:spPr>
              <a:xfrm rot="16200000">
                <a:off x="4787655" y="5258651"/>
                <a:ext cx="665567" cy="261610"/>
              </a:xfrm>
              <a:prstGeom prst="rect">
                <a:avLst/>
              </a:prstGeom>
              <a:noFill/>
            </p:spPr>
            <p:txBody>
              <a:bodyPr wrap="none" rtlCol="0">
                <a:spAutoFit/>
              </a:bodyPr>
              <a:lstStyle/>
              <a:p>
                <a:r>
                  <a:rPr lang="en-GB" sz="1100" dirty="0" smtClean="0"/>
                  <a:t>control4</a:t>
                </a:r>
                <a:endParaRPr lang="en-GB" sz="1100" dirty="0"/>
              </a:p>
            </p:txBody>
          </p:sp>
          <p:sp>
            <p:nvSpPr>
              <p:cNvPr id="35" name="TextBox 34"/>
              <p:cNvSpPr txBox="1"/>
              <p:nvPr/>
            </p:nvSpPr>
            <p:spPr>
              <a:xfrm rot="16200000">
                <a:off x="2905216" y="5258651"/>
                <a:ext cx="665567" cy="261610"/>
              </a:xfrm>
              <a:prstGeom prst="rect">
                <a:avLst/>
              </a:prstGeom>
              <a:noFill/>
            </p:spPr>
            <p:txBody>
              <a:bodyPr wrap="none" rtlCol="0">
                <a:spAutoFit/>
              </a:bodyPr>
              <a:lstStyle/>
              <a:p>
                <a:r>
                  <a:rPr lang="en-GB" sz="1100" dirty="0" smtClean="0"/>
                  <a:t>control5</a:t>
                </a:r>
                <a:endParaRPr lang="en-GB" sz="1100" dirty="0"/>
              </a:p>
            </p:txBody>
          </p:sp>
          <p:sp>
            <p:nvSpPr>
              <p:cNvPr id="36" name="TextBox 35"/>
              <p:cNvSpPr txBox="1"/>
              <p:nvPr/>
            </p:nvSpPr>
            <p:spPr>
              <a:xfrm rot="16200000">
                <a:off x="3859857" y="5258651"/>
                <a:ext cx="665567" cy="261610"/>
              </a:xfrm>
              <a:prstGeom prst="rect">
                <a:avLst/>
              </a:prstGeom>
              <a:noFill/>
            </p:spPr>
            <p:txBody>
              <a:bodyPr wrap="none" rtlCol="0">
                <a:spAutoFit/>
              </a:bodyPr>
              <a:lstStyle/>
              <a:p>
                <a:r>
                  <a:rPr lang="en-GB" sz="1100" dirty="0" smtClean="0"/>
                  <a:t>control6</a:t>
                </a:r>
                <a:endParaRPr lang="en-GB" sz="1100" dirty="0"/>
              </a:p>
            </p:txBody>
          </p:sp>
          <p:sp>
            <p:nvSpPr>
              <p:cNvPr id="37" name="TextBox 36"/>
              <p:cNvSpPr txBox="1"/>
              <p:nvPr/>
            </p:nvSpPr>
            <p:spPr>
              <a:xfrm rot="16200000">
                <a:off x="4175133" y="5258651"/>
                <a:ext cx="665567" cy="261610"/>
              </a:xfrm>
              <a:prstGeom prst="rect">
                <a:avLst/>
              </a:prstGeom>
              <a:noFill/>
            </p:spPr>
            <p:txBody>
              <a:bodyPr wrap="none" rtlCol="0">
                <a:spAutoFit/>
              </a:bodyPr>
              <a:lstStyle/>
              <a:p>
                <a:r>
                  <a:rPr lang="en-GB" sz="1100" dirty="0" smtClean="0"/>
                  <a:t>control7</a:t>
                </a:r>
                <a:endParaRPr lang="en-GB" sz="1100" dirty="0"/>
              </a:p>
            </p:txBody>
          </p:sp>
        </p:grpSp>
        <p:sp>
          <p:nvSpPr>
            <p:cNvPr id="20" name="TextBox 19"/>
            <p:cNvSpPr txBox="1"/>
            <p:nvPr/>
          </p:nvSpPr>
          <p:spPr>
            <a:xfrm>
              <a:off x="7334286" y="3454400"/>
              <a:ext cx="596830" cy="300082"/>
            </a:xfrm>
            <a:prstGeom prst="rect">
              <a:avLst/>
            </a:prstGeom>
            <a:noFill/>
          </p:spPr>
          <p:txBody>
            <a:bodyPr wrap="none" rtlCol="0">
              <a:spAutoFit/>
            </a:bodyPr>
            <a:lstStyle/>
            <a:p>
              <a:r>
                <a:rPr lang="en-GB" smtClean="0"/>
                <a:t>genes</a:t>
              </a:r>
              <a:endParaRPr lang="en-GB"/>
            </a:p>
          </p:txBody>
        </p:sp>
        <p:sp>
          <p:nvSpPr>
            <p:cNvPr id="19" name="TextBox 18"/>
            <p:cNvSpPr txBox="1"/>
            <p:nvPr/>
          </p:nvSpPr>
          <p:spPr>
            <a:xfrm>
              <a:off x="3199518" y="5752774"/>
              <a:ext cx="3459218" cy="304800"/>
            </a:xfrm>
            <a:prstGeom prst="rect">
              <a:avLst/>
            </a:prstGeom>
            <a:noFill/>
          </p:spPr>
          <p:txBody>
            <a:bodyPr wrap="square" rtlCol="0">
              <a:spAutoFit/>
            </a:bodyPr>
            <a:lstStyle/>
            <a:p>
              <a:pPr algn="ctr"/>
              <a:r>
                <a:rPr lang="en-GB" dirty="0" smtClean="0"/>
                <a:t>samples</a:t>
              </a:r>
              <a:endParaRPr lang="en-GB" dirty="0"/>
            </a:p>
          </p:txBody>
        </p:sp>
      </p:grpSp>
      <p:sp>
        <p:nvSpPr>
          <p:cNvPr id="2" name="TextBox 1"/>
          <p:cNvSpPr txBox="1"/>
          <p:nvPr/>
        </p:nvSpPr>
        <p:spPr>
          <a:xfrm>
            <a:off x="272955" y="1119116"/>
            <a:ext cx="8516203" cy="1077218"/>
          </a:xfrm>
          <a:prstGeom prst="rect">
            <a:avLst/>
          </a:prstGeom>
          <a:noFill/>
        </p:spPr>
        <p:txBody>
          <a:bodyPr wrap="square" rtlCol="0">
            <a:spAutoFit/>
          </a:bodyPr>
          <a:lstStyle/>
          <a:p>
            <a:r>
              <a:rPr lang="en-GB" sz="1600" dirty="0" smtClean="0"/>
              <a:t>Hierarchical clustering  is </a:t>
            </a:r>
            <a:r>
              <a:rPr lang="en-GB" sz="1600" dirty="0"/>
              <a:t>another way to visualise high dimensional data. It </a:t>
            </a:r>
            <a:r>
              <a:rPr lang="en-GB" sz="1600" dirty="0" smtClean="0"/>
              <a:t>clusters observations </a:t>
            </a:r>
            <a:r>
              <a:rPr lang="en-GB" sz="1600" dirty="0"/>
              <a:t>by distance and builds a hierarchical structure. It gives more </a:t>
            </a:r>
            <a:r>
              <a:rPr lang="en-GB" sz="1600" dirty="0" smtClean="0"/>
              <a:t>detailed information </a:t>
            </a:r>
            <a:r>
              <a:rPr lang="en-GB" sz="1600" dirty="0"/>
              <a:t>of the </a:t>
            </a:r>
            <a:r>
              <a:rPr lang="en-GB" sz="1600" dirty="0" smtClean="0"/>
              <a:t>differences </a:t>
            </a:r>
            <a:r>
              <a:rPr lang="en-GB" sz="1600" dirty="0"/>
              <a:t>among clusters, for example, what genes contributes </a:t>
            </a:r>
            <a:r>
              <a:rPr lang="en-GB" sz="1600" dirty="0" smtClean="0"/>
              <a:t>the most </a:t>
            </a:r>
            <a:r>
              <a:rPr lang="en-GB" sz="1600" dirty="0"/>
              <a:t>to the </a:t>
            </a:r>
            <a:r>
              <a:rPr lang="en-GB" sz="1600" dirty="0" smtClean="0"/>
              <a:t>differences </a:t>
            </a:r>
            <a:r>
              <a:rPr lang="en-GB" sz="1600" dirty="0"/>
              <a:t>between two clusters.</a:t>
            </a:r>
          </a:p>
        </p:txBody>
      </p:sp>
      <p:sp>
        <p:nvSpPr>
          <p:cNvPr id="3" name="Date Placeholder 2"/>
          <p:cNvSpPr>
            <a:spLocks noGrp="1"/>
          </p:cNvSpPr>
          <p:nvPr>
            <p:ph type="dt" sz="half" idx="10"/>
          </p:nvPr>
        </p:nvSpPr>
        <p:spPr/>
        <p:txBody>
          <a:bodyPr/>
          <a:lstStyle/>
          <a:p>
            <a:fld id="{43DDC2FB-E552-4570-8B83-2150ED6DE68B}" type="datetime1">
              <a:rPr lang="en-GB" smtClean="0"/>
              <a:t>25/01/2017</a:t>
            </a:fld>
            <a:endParaRPr lang="en-US"/>
          </a:p>
        </p:txBody>
      </p:sp>
      <p:sp>
        <p:nvSpPr>
          <p:cNvPr id="4" name="Footer Placeholder 3"/>
          <p:cNvSpPr>
            <a:spLocks noGrp="1"/>
          </p:cNvSpPr>
          <p:nvPr>
            <p:ph type="ftr" sz="quarter" idx="11"/>
          </p:nvPr>
        </p:nvSpPr>
        <p:spPr/>
        <p:txBody>
          <a:bodyPr/>
          <a:lstStyle/>
          <a:p>
            <a:r>
              <a:rPr lang="en-US" smtClean="0"/>
              <a:t>Connecting Nutrition and Health</a:t>
            </a:r>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7</a:t>
            </a:fld>
            <a:endParaRPr lang="en-US"/>
          </a:p>
        </p:txBody>
      </p:sp>
      <p:sp>
        <p:nvSpPr>
          <p:cNvPr id="39" name="Title 5"/>
          <p:cNvSpPr txBox="1">
            <a:spLocks/>
          </p:cNvSpPr>
          <p:nvPr/>
        </p:nvSpPr>
        <p:spPr>
          <a:xfrm>
            <a:off x="457200" y="274638"/>
            <a:ext cx="8229600" cy="792162"/>
          </a:xfrm>
          <a:prstGeom prst="rect">
            <a:avLst/>
          </a:prstGeom>
        </p:spPr>
        <p:txBody>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Hierarchical Clustering</a:t>
            </a:r>
            <a:endParaRPr lang="en-GB" dirty="0"/>
          </a:p>
        </p:txBody>
      </p:sp>
    </p:spTree>
    <p:extLst>
      <p:ext uri="{BB962C8B-B14F-4D97-AF65-F5344CB8AC3E}">
        <p14:creationId xmlns:p14="http://schemas.microsoft.com/office/powerpoint/2010/main" val="9508657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0700" y="1028700"/>
            <a:ext cx="7912099" cy="21698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dirty="0" smtClean="0"/>
              <a:t>A sparse statistical model is one on which only a relatively small number of parameters (or predictors) play an important role. </a:t>
            </a:r>
            <a:endParaRPr lang="en-GB" dirty="0"/>
          </a:p>
          <a:p>
            <a:pPr marL="285750" indent="-285750">
              <a:lnSpc>
                <a:spcPct val="150000"/>
              </a:lnSpc>
              <a:buFont typeface="Arial" panose="020B0604020202020204" pitchFamily="34" charset="0"/>
              <a:buChar char="•"/>
            </a:pPr>
            <a:r>
              <a:rPr lang="en-GB" dirty="0" smtClean="0"/>
              <a:t>For example, we hope that not all of the 30,000 or so genes in the human body are directly involved in the process that leads to the development of cancer.</a:t>
            </a:r>
            <a:endParaRPr lang="en-GB" dirty="0"/>
          </a:p>
          <a:p>
            <a:pPr marL="285750" indent="-285750">
              <a:lnSpc>
                <a:spcPct val="150000"/>
              </a:lnSpc>
              <a:buFont typeface="Arial" panose="020B0604020202020204" pitchFamily="34" charset="0"/>
              <a:buChar char="•"/>
            </a:pPr>
            <a:r>
              <a:rPr lang="en-GB" dirty="0" smtClean="0"/>
              <a:t>Methods that study sparsity to help recover the underlying signal of the data.</a:t>
            </a:r>
          </a:p>
        </p:txBody>
      </p:sp>
      <p:sp>
        <p:nvSpPr>
          <p:cNvPr id="4" name="TextBox 3"/>
          <p:cNvSpPr txBox="1"/>
          <p:nvPr/>
        </p:nvSpPr>
        <p:spPr>
          <a:xfrm>
            <a:off x="520700" y="3556742"/>
            <a:ext cx="7912099" cy="258532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dirty="0" smtClean="0"/>
              <a:t>Linear regression</a:t>
            </a:r>
            <a:endParaRPr lang="is-IS" dirty="0"/>
          </a:p>
          <a:p>
            <a:pPr marL="285750" indent="-285750">
              <a:lnSpc>
                <a:spcPct val="150000"/>
              </a:lnSpc>
              <a:buFont typeface="Arial" panose="020B0604020202020204" pitchFamily="34" charset="0"/>
              <a:buChar char="•"/>
            </a:pPr>
            <a:r>
              <a:rPr lang="is-IS" dirty="0" smtClean="0"/>
              <a:t>Generalised Linear Regression</a:t>
            </a:r>
          </a:p>
          <a:p>
            <a:pPr marL="285750" indent="-285750">
              <a:lnSpc>
                <a:spcPct val="150000"/>
              </a:lnSpc>
              <a:buFont typeface="Arial" panose="020B0604020202020204" pitchFamily="34" charset="0"/>
              <a:buChar char="•"/>
            </a:pPr>
            <a:r>
              <a:rPr lang="is-IS" dirty="0" smtClean="0"/>
              <a:t>Generalisation of the Lasso Penalty</a:t>
            </a:r>
            <a:endParaRPr lang="is-IS" dirty="0"/>
          </a:p>
          <a:p>
            <a:pPr marL="285750" indent="-285750">
              <a:lnSpc>
                <a:spcPct val="150000"/>
              </a:lnSpc>
              <a:buFont typeface="Arial" panose="020B0604020202020204" pitchFamily="34" charset="0"/>
              <a:buChar char="•"/>
            </a:pPr>
            <a:r>
              <a:rPr lang="is-IS" dirty="0" smtClean="0"/>
              <a:t>Statistical Inference</a:t>
            </a:r>
            <a:endParaRPr lang="is-IS" dirty="0"/>
          </a:p>
          <a:p>
            <a:pPr marL="285750" indent="-285750">
              <a:lnSpc>
                <a:spcPct val="150000"/>
              </a:lnSpc>
              <a:buFont typeface="Arial" panose="020B0604020202020204" pitchFamily="34" charset="0"/>
              <a:buChar char="•"/>
            </a:pPr>
            <a:r>
              <a:rPr lang="is-IS" dirty="0" smtClean="0"/>
              <a:t>Sparse Multivariate Methods</a:t>
            </a:r>
            <a:endParaRPr lang="is-IS" dirty="0"/>
          </a:p>
          <a:p>
            <a:pPr marL="285750" indent="-285750">
              <a:lnSpc>
                <a:spcPct val="150000"/>
              </a:lnSpc>
              <a:buFont typeface="Arial" panose="020B0604020202020204" pitchFamily="34" charset="0"/>
              <a:buChar char="•"/>
            </a:pPr>
            <a:r>
              <a:rPr lang="is-IS" dirty="0" smtClean="0"/>
              <a:t>Graph and Model Selection</a:t>
            </a:r>
            <a:endParaRPr lang="is-IS" dirty="0"/>
          </a:p>
        </p:txBody>
      </p:sp>
      <p:sp>
        <p:nvSpPr>
          <p:cNvPr id="5" name="TextBox 4"/>
          <p:cNvSpPr txBox="1"/>
          <p:nvPr/>
        </p:nvSpPr>
        <p:spPr>
          <a:xfrm>
            <a:off x="418690" y="3309160"/>
            <a:ext cx="5270910" cy="369332"/>
          </a:xfrm>
          <a:prstGeom prst="rect">
            <a:avLst/>
          </a:prstGeom>
          <a:noFill/>
        </p:spPr>
        <p:txBody>
          <a:bodyPr wrap="square" rtlCol="0">
            <a:spAutoFit/>
          </a:bodyPr>
          <a:lstStyle/>
          <a:p>
            <a:r>
              <a:rPr lang="en-GB" b="1" dirty="0" smtClean="0"/>
              <a:t>Methods</a:t>
            </a:r>
            <a:endParaRPr lang="en-GB" b="1" dirty="0"/>
          </a:p>
        </p:txBody>
      </p:sp>
      <p:sp>
        <p:nvSpPr>
          <p:cNvPr id="6" name="Date Placeholder 5"/>
          <p:cNvSpPr>
            <a:spLocks noGrp="1"/>
          </p:cNvSpPr>
          <p:nvPr>
            <p:ph type="dt" sz="half" idx="10"/>
          </p:nvPr>
        </p:nvSpPr>
        <p:spPr/>
        <p:txBody>
          <a:bodyPr/>
          <a:lstStyle/>
          <a:p>
            <a:fld id="{C23C914B-5A66-4461-9B69-B6B0B03A821B}" type="datetime1">
              <a:rPr lang="en-GB" smtClean="0"/>
              <a:t>25/01/2017</a:t>
            </a:fld>
            <a:endParaRPr lang="en-US"/>
          </a:p>
        </p:txBody>
      </p:sp>
      <p:sp>
        <p:nvSpPr>
          <p:cNvPr id="7" name="Footer Placeholder 6"/>
          <p:cNvSpPr>
            <a:spLocks noGrp="1"/>
          </p:cNvSpPr>
          <p:nvPr>
            <p:ph type="ftr" sz="quarter" idx="11"/>
          </p:nvPr>
        </p:nvSpPr>
        <p:spPr/>
        <p:txBody>
          <a:bodyPr/>
          <a:lstStyle/>
          <a:p>
            <a:r>
              <a:rPr lang="en-US" smtClean="0"/>
              <a:t>Connecting Nutrition and Health</a:t>
            </a:r>
            <a:endParaRPr lang="en-US"/>
          </a:p>
        </p:txBody>
      </p:sp>
      <p:sp>
        <p:nvSpPr>
          <p:cNvPr id="8" name="Slide Number Placeholder 7"/>
          <p:cNvSpPr>
            <a:spLocks noGrp="1"/>
          </p:cNvSpPr>
          <p:nvPr>
            <p:ph type="sldNum" sz="quarter" idx="12"/>
          </p:nvPr>
        </p:nvSpPr>
        <p:spPr/>
        <p:txBody>
          <a:bodyPr/>
          <a:lstStyle/>
          <a:p>
            <a:fld id="{4B6C3A51-3C17-0249-9ECC-FA6C0DA4621B}" type="slidenum">
              <a:rPr lang="en-US" smtClean="0"/>
              <a:t>8</a:t>
            </a:fld>
            <a:endParaRPr lang="en-US"/>
          </a:p>
        </p:txBody>
      </p:sp>
      <p:sp>
        <p:nvSpPr>
          <p:cNvPr id="9" name="Title 5"/>
          <p:cNvSpPr txBox="1">
            <a:spLocks/>
          </p:cNvSpPr>
          <p:nvPr/>
        </p:nvSpPr>
        <p:spPr>
          <a:xfrm>
            <a:off x="457200" y="274638"/>
            <a:ext cx="8229600" cy="792162"/>
          </a:xfrm>
          <a:prstGeom prst="rect">
            <a:avLst/>
          </a:prstGeom>
        </p:spPr>
        <p:txBody>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Statistical Learning with Sparsity</a:t>
            </a:r>
            <a:endParaRPr lang="en-GB" dirty="0"/>
          </a:p>
        </p:txBody>
      </p:sp>
    </p:spTree>
    <p:extLst>
      <p:ext uri="{BB962C8B-B14F-4D97-AF65-F5344CB8AC3E}">
        <p14:creationId xmlns:p14="http://schemas.microsoft.com/office/powerpoint/2010/main" val="4082440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5298" y="1383752"/>
            <a:ext cx="8267700" cy="1200329"/>
          </a:xfrm>
          <a:prstGeom prst="rect">
            <a:avLst/>
          </a:prstGeom>
          <a:noFill/>
        </p:spPr>
        <p:txBody>
          <a:bodyPr wrap="square" rtlCol="0">
            <a:spAutoFit/>
          </a:bodyPr>
          <a:lstStyle/>
          <a:p>
            <a:r>
              <a:rPr lang="en-GB" dirty="0" smtClean="0"/>
              <a:t>In </a:t>
            </a:r>
            <a:r>
              <a:rPr lang="en-GB" dirty="0"/>
              <a:t>which we observe N observations of an outcome variable </a:t>
            </a:r>
            <a:r>
              <a:rPr lang="en-GB" i="1" dirty="0" smtClean="0"/>
              <a:t>Y</a:t>
            </a:r>
            <a:r>
              <a:rPr lang="en-GB" dirty="0" smtClean="0"/>
              <a:t> </a:t>
            </a:r>
            <a:r>
              <a:rPr lang="en-GB" dirty="0"/>
              <a:t>and p associated predictor variables (or features) </a:t>
            </a:r>
            <a:r>
              <a:rPr lang="en-GB" i="1" dirty="0" smtClean="0"/>
              <a:t>X </a:t>
            </a:r>
            <a:r>
              <a:rPr lang="en-GB" i="1" dirty="0"/>
              <a:t>= (</a:t>
            </a:r>
            <a:r>
              <a:rPr lang="en-GB" i="1" dirty="0" smtClean="0"/>
              <a:t>x</a:t>
            </a:r>
            <a:r>
              <a:rPr lang="en-GB" i="1" baseline="-25000" dirty="0" smtClean="0"/>
              <a:t>1</a:t>
            </a:r>
            <a:r>
              <a:rPr lang="en-GB" i="1" dirty="0"/>
              <a:t>, </a:t>
            </a:r>
            <a:r>
              <a:rPr lang="is-IS" i="1" dirty="0"/>
              <a:t>…, </a:t>
            </a:r>
            <a:r>
              <a:rPr lang="is-IS" i="1" dirty="0" smtClean="0"/>
              <a:t>x</a:t>
            </a:r>
            <a:r>
              <a:rPr lang="is-IS" i="1" baseline="-25000" dirty="0" smtClean="0"/>
              <a:t>p</a:t>
            </a:r>
            <a:r>
              <a:rPr lang="is-IS" i="1" dirty="0" smtClean="0"/>
              <a:t>)</a:t>
            </a:r>
            <a:r>
              <a:rPr lang="is-IS" i="1" baseline="30000" dirty="0" smtClean="0"/>
              <a:t>T</a:t>
            </a:r>
            <a:r>
              <a:rPr lang="is-IS" dirty="0"/>
              <a:t>. The goal is to predict the outcome from the predictors, both for actual prefiction with future data and also to discover which predictors play an important role</a:t>
            </a:r>
            <a:r>
              <a:rPr lang="is-IS" dirty="0" smtClean="0"/>
              <a:t>.</a:t>
            </a:r>
          </a:p>
        </p:txBody>
      </p:sp>
      <p:graphicFrame>
        <p:nvGraphicFramePr>
          <p:cNvPr id="9" name="Object 8"/>
          <p:cNvGraphicFramePr>
            <a:graphicFrameLocks noChangeAspect="1"/>
          </p:cNvGraphicFramePr>
          <p:nvPr>
            <p:extLst>
              <p:ext uri="{D42A27DB-BD31-4B8C-83A1-F6EECF244321}">
                <p14:modId xmlns:p14="http://schemas.microsoft.com/office/powerpoint/2010/main" val="2707208284"/>
              </p:ext>
            </p:extLst>
          </p:nvPr>
        </p:nvGraphicFramePr>
        <p:xfrm>
          <a:off x="3333801" y="2666832"/>
          <a:ext cx="1882775" cy="508000"/>
        </p:xfrm>
        <a:graphic>
          <a:graphicData uri="http://schemas.openxmlformats.org/presentationml/2006/ole">
            <mc:AlternateContent xmlns:mc="http://schemas.openxmlformats.org/markup-compatibility/2006">
              <mc:Choice xmlns:v="urn:schemas-microsoft-com:vml" Requires="v">
                <p:oleObj spid="_x0000_s14363" name="Equation" r:id="rId3" imgW="800100" imgH="215900" progId="Equation.3">
                  <p:embed/>
                </p:oleObj>
              </mc:Choice>
              <mc:Fallback>
                <p:oleObj name="Equation" r:id="rId3" imgW="800100" imgH="215900" progId="Equation.3">
                  <p:embed/>
                  <p:pic>
                    <p:nvPicPr>
                      <p:cNvPr id="0" name=""/>
                      <p:cNvPicPr/>
                      <p:nvPr/>
                    </p:nvPicPr>
                    <p:blipFill>
                      <a:blip r:embed="rId4"/>
                      <a:stretch>
                        <a:fillRect/>
                      </a:stretch>
                    </p:blipFill>
                    <p:spPr>
                      <a:xfrm>
                        <a:off x="3333801" y="2666832"/>
                        <a:ext cx="1882775" cy="508000"/>
                      </a:xfrm>
                      <a:prstGeom prst="rect">
                        <a:avLst/>
                      </a:prstGeom>
                    </p:spPr>
                  </p:pic>
                </p:oleObj>
              </mc:Fallback>
            </mc:AlternateContent>
          </a:graphicData>
        </a:graphic>
      </p:graphicFrame>
      <p:sp>
        <p:nvSpPr>
          <p:cNvPr id="10" name="TextBox 9"/>
          <p:cNvSpPr txBox="1"/>
          <p:nvPr/>
        </p:nvSpPr>
        <p:spPr>
          <a:xfrm>
            <a:off x="754947" y="3331368"/>
            <a:ext cx="5264853" cy="369332"/>
          </a:xfrm>
          <a:prstGeom prst="rect">
            <a:avLst/>
          </a:prstGeom>
          <a:noFill/>
        </p:spPr>
        <p:txBody>
          <a:bodyPr wrap="square" rtlCol="0">
            <a:spAutoFit/>
          </a:bodyPr>
          <a:lstStyle/>
          <a:p>
            <a:r>
              <a:rPr lang="en-GB" dirty="0" smtClean="0"/>
              <a:t>where β</a:t>
            </a:r>
            <a:r>
              <a:rPr lang="en-GB" baseline="-25000" dirty="0" smtClean="0"/>
              <a:t>j</a:t>
            </a:r>
            <a:r>
              <a:rPr lang="en-GB" dirty="0" smtClean="0"/>
              <a:t> represents the parameters to be estimated</a:t>
            </a:r>
            <a:endParaRPr lang="en-GB" dirty="0"/>
          </a:p>
        </p:txBody>
      </p:sp>
      <p:sp>
        <p:nvSpPr>
          <p:cNvPr id="4" name="Date Placeholder 3"/>
          <p:cNvSpPr>
            <a:spLocks noGrp="1"/>
          </p:cNvSpPr>
          <p:nvPr>
            <p:ph type="dt" sz="half" idx="10"/>
          </p:nvPr>
        </p:nvSpPr>
        <p:spPr/>
        <p:txBody>
          <a:bodyPr/>
          <a:lstStyle/>
          <a:p>
            <a:fld id="{76F23067-EBD5-4970-AB77-D28153F69787}" type="datetime1">
              <a:rPr lang="en-GB" smtClean="0"/>
              <a:t>25/01/2017</a:t>
            </a:fld>
            <a:endParaRPr lang="en-US"/>
          </a:p>
        </p:txBody>
      </p:sp>
      <p:sp>
        <p:nvSpPr>
          <p:cNvPr id="5" name="Footer Placeholder 4"/>
          <p:cNvSpPr>
            <a:spLocks noGrp="1"/>
          </p:cNvSpPr>
          <p:nvPr>
            <p:ph type="ftr" sz="quarter" idx="11"/>
          </p:nvPr>
        </p:nvSpPr>
        <p:spPr/>
        <p:txBody>
          <a:bodyPr/>
          <a:lstStyle/>
          <a:p>
            <a:r>
              <a:rPr lang="en-US" smtClean="0"/>
              <a:t>Connecting Nutrition and Health</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9</a:t>
            </a:fld>
            <a:endParaRPr lang="en-US"/>
          </a:p>
        </p:txBody>
      </p:sp>
      <p:sp>
        <p:nvSpPr>
          <p:cNvPr id="11" name="Title 5"/>
          <p:cNvSpPr txBox="1">
            <a:spLocks/>
          </p:cNvSpPr>
          <p:nvPr/>
        </p:nvSpPr>
        <p:spPr>
          <a:xfrm>
            <a:off x="457200" y="274638"/>
            <a:ext cx="8229600" cy="792162"/>
          </a:xfrm>
          <a:prstGeom prst="rect">
            <a:avLst/>
          </a:prstGeom>
        </p:spPr>
        <p:txBody>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Linear Regression</a:t>
            </a:r>
            <a:endParaRPr lang="en-GB" dirty="0"/>
          </a:p>
        </p:txBody>
      </p:sp>
    </p:spTree>
    <p:extLst>
      <p:ext uri="{BB962C8B-B14F-4D97-AF65-F5344CB8AC3E}">
        <p14:creationId xmlns:p14="http://schemas.microsoft.com/office/powerpoint/2010/main" val="34558932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8822" y="1089191"/>
            <a:ext cx="8267700" cy="861774"/>
          </a:xfrm>
          <a:prstGeom prst="rect">
            <a:avLst/>
          </a:prstGeom>
          <a:noFill/>
        </p:spPr>
        <p:txBody>
          <a:bodyPr wrap="square" rtlCol="0">
            <a:spAutoFit/>
          </a:bodyPr>
          <a:lstStyle/>
          <a:p>
            <a:pPr marL="285750" indent="-285750">
              <a:buFont typeface="Arial" panose="020B0604020202020204" pitchFamily="34" charset="0"/>
              <a:buChar char="•"/>
            </a:pPr>
            <a:r>
              <a:rPr lang="is-IS" b="1" dirty="0" smtClean="0"/>
              <a:t>Least squares</a:t>
            </a:r>
          </a:p>
          <a:p>
            <a:r>
              <a:rPr lang="is-IS" sz="1600" dirty="0" smtClean="0"/>
              <a:t>Suitable when the response variable is quantitative and ideally when the error distribution is Gaussian.</a:t>
            </a:r>
            <a:endParaRPr lang="en-GB" sz="1600" dirty="0" smtClean="0"/>
          </a:p>
        </p:txBody>
      </p:sp>
      <p:sp>
        <p:nvSpPr>
          <p:cNvPr id="4" name="TextBox 3"/>
          <p:cNvSpPr txBox="1"/>
          <p:nvPr/>
        </p:nvSpPr>
        <p:spPr>
          <a:xfrm>
            <a:off x="358822" y="2214925"/>
            <a:ext cx="8267700" cy="2339102"/>
          </a:xfrm>
          <a:prstGeom prst="rect">
            <a:avLst/>
          </a:prstGeom>
          <a:noFill/>
        </p:spPr>
        <p:txBody>
          <a:bodyPr wrap="square" rtlCol="0">
            <a:spAutoFit/>
          </a:bodyPr>
          <a:lstStyle/>
          <a:p>
            <a:pPr marL="285750" indent="-285750">
              <a:buFont typeface="Arial" panose="020B0604020202020204" pitchFamily="34" charset="0"/>
              <a:buChar char="•"/>
            </a:pPr>
            <a:r>
              <a:rPr lang="is-IS" b="1" dirty="0" smtClean="0"/>
              <a:t>Lasso</a:t>
            </a:r>
          </a:p>
          <a:p>
            <a:r>
              <a:rPr lang="is-IS" sz="1600" dirty="0" smtClean="0"/>
              <a:t>Prediction accuracy over least squares for two reasons:</a:t>
            </a:r>
            <a:endParaRPr lang="is-IS" sz="1600" dirty="0"/>
          </a:p>
          <a:p>
            <a:r>
              <a:rPr lang="is-IS" sz="1600" dirty="0" smtClean="0"/>
              <a:t>1. Least squares estimate often has low bias but large variance, and prediction accuracy can someties be improved by shrinking the values of regression coefficients, or setting some coefficients to zero. By doing so we introduce some bias but reduce the variance of the predicted values and hence may improve the overall prediction accuracy (as measured in terms of the mean-squared error).</a:t>
            </a:r>
          </a:p>
          <a:p>
            <a:r>
              <a:rPr lang="is-IS" sz="1600" dirty="0" smtClean="0"/>
              <a:t>2. For purposes of interpretation: with a large number of predictors, we often would like to identify a smaller subset of these predictors that exhibit the strongest effects.</a:t>
            </a:r>
            <a:endParaRPr lang="en-GB" sz="1600" dirty="0" smtClean="0"/>
          </a:p>
        </p:txBody>
      </p:sp>
      <p:sp>
        <p:nvSpPr>
          <p:cNvPr id="5" name="TextBox 4"/>
          <p:cNvSpPr txBox="1"/>
          <p:nvPr/>
        </p:nvSpPr>
        <p:spPr>
          <a:xfrm>
            <a:off x="358822" y="4777384"/>
            <a:ext cx="8267700" cy="1107996"/>
          </a:xfrm>
          <a:prstGeom prst="rect">
            <a:avLst/>
          </a:prstGeom>
          <a:noFill/>
        </p:spPr>
        <p:txBody>
          <a:bodyPr wrap="square" rtlCol="0">
            <a:spAutoFit/>
          </a:bodyPr>
          <a:lstStyle/>
          <a:p>
            <a:pPr marL="285750" indent="-285750">
              <a:buFont typeface="Arial" panose="020B0604020202020204" pitchFamily="34" charset="0"/>
              <a:buChar char="•"/>
            </a:pPr>
            <a:r>
              <a:rPr lang="en-GB" b="1" dirty="0" smtClean="0"/>
              <a:t>Generalised Linear Regression</a:t>
            </a:r>
          </a:p>
          <a:p>
            <a:r>
              <a:rPr lang="en-GB" sz="1600" dirty="0" smtClean="0"/>
              <a:t>Generalisations of simple linear models and the Lasso that are suitable of other applications, for example, binary variables when error follows a binomial distribution; counts as variables where the error follows a Poisson distribution.</a:t>
            </a:r>
          </a:p>
        </p:txBody>
      </p:sp>
      <p:sp>
        <p:nvSpPr>
          <p:cNvPr id="6" name="Date Placeholder 5"/>
          <p:cNvSpPr>
            <a:spLocks noGrp="1"/>
          </p:cNvSpPr>
          <p:nvPr>
            <p:ph type="dt" sz="half" idx="10"/>
          </p:nvPr>
        </p:nvSpPr>
        <p:spPr/>
        <p:txBody>
          <a:bodyPr/>
          <a:lstStyle/>
          <a:p>
            <a:fld id="{4152AAFE-CC67-45F3-B5DD-8EE2F344F2F4}" type="datetime1">
              <a:rPr lang="en-GB" smtClean="0"/>
              <a:t>25/01/2017</a:t>
            </a:fld>
            <a:endParaRPr lang="en-US"/>
          </a:p>
        </p:txBody>
      </p:sp>
      <p:sp>
        <p:nvSpPr>
          <p:cNvPr id="7" name="Footer Placeholder 6"/>
          <p:cNvSpPr>
            <a:spLocks noGrp="1"/>
          </p:cNvSpPr>
          <p:nvPr>
            <p:ph type="ftr" sz="quarter" idx="11"/>
          </p:nvPr>
        </p:nvSpPr>
        <p:spPr/>
        <p:txBody>
          <a:bodyPr/>
          <a:lstStyle/>
          <a:p>
            <a:r>
              <a:rPr lang="en-US" smtClean="0"/>
              <a:t>Connecting Nutrition and Health</a:t>
            </a:r>
            <a:endParaRPr lang="en-US"/>
          </a:p>
        </p:txBody>
      </p:sp>
      <p:sp>
        <p:nvSpPr>
          <p:cNvPr id="8" name="Slide Number Placeholder 7"/>
          <p:cNvSpPr>
            <a:spLocks noGrp="1"/>
          </p:cNvSpPr>
          <p:nvPr>
            <p:ph type="sldNum" sz="quarter" idx="12"/>
          </p:nvPr>
        </p:nvSpPr>
        <p:spPr/>
        <p:txBody>
          <a:bodyPr/>
          <a:lstStyle/>
          <a:p>
            <a:fld id="{4B6C3A51-3C17-0249-9ECC-FA6C0DA4621B}" type="slidenum">
              <a:rPr lang="en-US" smtClean="0"/>
              <a:t>10</a:t>
            </a:fld>
            <a:endParaRPr lang="en-US"/>
          </a:p>
        </p:txBody>
      </p:sp>
      <p:sp>
        <p:nvSpPr>
          <p:cNvPr id="9" name="Title 5"/>
          <p:cNvSpPr txBox="1">
            <a:spLocks/>
          </p:cNvSpPr>
          <p:nvPr/>
        </p:nvSpPr>
        <p:spPr>
          <a:xfrm>
            <a:off x="457200" y="274638"/>
            <a:ext cx="8229600" cy="792162"/>
          </a:xfrm>
          <a:prstGeom prst="rect">
            <a:avLst/>
          </a:prstGeom>
        </p:spPr>
        <p:txBody>
          <a:bodyPr/>
          <a:lstStyle>
            <a:lvl1pPr algn="ctr" defTabSz="457200" rtl="0" eaLnBrk="1" latinLnBrk="0" hangingPunct="1">
              <a:spcBef>
                <a:spcPct val="0"/>
              </a:spcBef>
              <a:buNone/>
              <a:defRPr sz="2600" kern="1200">
                <a:solidFill>
                  <a:schemeClr val="tx1"/>
                </a:solidFill>
                <a:latin typeface="+mj-lt"/>
                <a:ea typeface="+mj-ea"/>
                <a:cs typeface="+mj-cs"/>
              </a:defRPr>
            </a:lvl1pPr>
          </a:lstStyle>
          <a:p>
            <a:r>
              <a:rPr lang="en-GB" dirty="0" smtClean="0"/>
              <a:t>Linear Regression Algorithms</a:t>
            </a:r>
            <a:endParaRPr lang="en-GB" dirty="0"/>
          </a:p>
        </p:txBody>
      </p:sp>
    </p:spTree>
    <p:extLst>
      <p:ext uri="{BB962C8B-B14F-4D97-AF65-F5344CB8AC3E}">
        <p14:creationId xmlns:p14="http://schemas.microsoft.com/office/powerpoint/2010/main" val="148918789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32371</TotalTime>
  <Words>2946</Words>
  <Application>Microsoft Macintosh PowerPoint</Application>
  <PresentationFormat>On-screen Show (4:3)</PresentationFormat>
  <Paragraphs>587</Paragraphs>
  <Slides>48</Slides>
  <Notes>13</Notes>
  <HiddenSlides>1</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48</vt:i4>
      </vt:variant>
    </vt:vector>
  </HeadingPairs>
  <TitlesOfParts>
    <vt:vector size="56" baseType="lpstr">
      <vt:lpstr>Calibri</vt:lpstr>
      <vt:lpstr>Gill Sans</vt:lpstr>
      <vt:lpstr>ＭＳ Ｐゴシック</vt:lpstr>
      <vt:lpstr>Times New Roman</vt:lpstr>
      <vt:lpstr>Arial</vt:lpstr>
      <vt:lpstr>Office Theme</vt:lpstr>
      <vt:lpstr>Equation</vt:lpstr>
      <vt:lpstr>Document</vt:lpstr>
      <vt:lpstr>Application of biological priors to improve integration of multi-omics data sets</vt:lpstr>
      <vt:lpstr>Statistical approaches for the analysis of High-dimensional data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Introduction to biological networks </vt:lpstr>
      <vt:lpstr>Network types</vt:lpstr>
      <vt:lpstr>PowerPoint Presentation</vt:lpstr>
      <vt:lpstr>PowerPoint Presentation</vt:lpstr>
      <vt:lpstr>PowerPoint Presentation</vt:lpstr>
      <vt:lpstr>Popular Tools to integrate data on networks </vt:lpstr>
      <vt:lpstr>Cytoscape</vt:lpstr>
      <vt:lpstr>Others</vt:lpstr>
      <vt:lpstr>PathVisio</vt:lpstr>
      <vt:lpstr>NETWORK ASSISTED BIOMARKER DISCOVERY </vt:lpstr>
      <vt:lpstr>PowerPoint Presentation</vt:lpstr>
      <vt:lpstr>Limitations and Challenges of Biomarker Discovery</vt:lpstr>
      <vt:lpstr>Limitations and Challenges of Biomarker Discovery</vt:lpstr>
      <vt:lpstr>Application of biological priors</vt:lpstr>
      <vt:lpstr>Pathway Activity Analysis</vt:lpstr>
      <vt:lpstr>Overview approaches for PAA</vt:lpstr>
      <vt:lpstr>PAA limitations</vt:lpstr>
      <vt:lpstr>Differential Network Analysis</vt:lpstr>
      <vt:lpstr>Differential Network Analysis</vt:lpstr>
      <vt:lpstr>PowerPoint Presentation</vt:lpstr>
      <vt:lpstr>ONION: BIOMARKER DISCOVERY in sub-netwroks </vt:lpstr>
      <vt:lpstr>Integration of transcriptomics and metabolomics data</vt:lpstr>
      <vt:lpstr>PowerPoint Presentation</vt:lpstr>
      <vt:lpstr>PowerPoint Presentation</vt:lpstr>
      <vt:lpstr>PowerPoint Presentation</vt:lpstr>
      <vt:lpstr>PowerPoint Presentation</vt:lpstr>
      <vt:lpstr>PowerPoint Presentation</vt:lpstr>
      <vt:lpstr>Penalised logistic regression using networks</vt:lpstr>
      <vt:lpstr>PowerPoint Presentation</vt:lpstr>
      <vt:lpstr>PowerPoint Presentation</vt:lpstr>
      <vt:lpstr>PowerPoint Presentation</vt:lpstr>
      <vt:lpstr>New section??</vt:lpstr>
      <vt:lpstr>PowerPoint Presentation</vt:lpstr>
      <vt:lpstr>Pathway, network assisted enrichment analysis</vt:lpstr>
      <vt:lpstr>PowerPoint Presentation</vt:lpstr>
      <vt:lpstr>References</vt:lpstr>
    </vt:vector>
  </TitlesOfParts>
  <Company>The Genome Analysis Centre</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Vicky Schneider-Gricar (TGAC)</dc:creator>
  <cp:lastModifiedBy>Microsoft Office User</cp:lastModifiedBy>
  <cp:revision>465</cp:revision>
  <dcterms:created xsi:type="dcterms:W3CDTF">2013-03-16T21:23:41Z</dcterms:created>
  <dcterms:modified xsi:type="dcterms:W3CDTF">2017-01-25T12:14:23Z</dcterms:modified>
</cp:coreProperties>
</file>